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3"/>
    <p:sldMasterId id="2147483677"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Lst>
  <p:sldSz cy="5143500" cx="9144000"/>
  <p:notesSz cx="6858000" cy="9144000"/>
  <p:embeddedFontLst>
    <p:embeddedFont>
      <p:font typeface="Helvetica Neue"/>
      <p:regular r:id="rId89"/>
      <p:bold r:id="rId90"/>
      <p:italic r:id="rId91"/>
      <p:boldItalic r:id="rId92"/>
    </p:embeddedFont>
    <p:embeddedFont>
      <p:font typeface="Helvetica Neue Light"/>
      <p:regular r:id="rId93"/>
      <p:bold r:id="rId94"/>
      <p:italic r:id="rId95"/>
      <p:boldItalic r:id="rId96"/>
    </p:embeddedFont>
    <p:embeddedFont>
      <p:font typeface="DM Sans"/>
      <p:regular r:id="rId97"/>
      <p:bold r:id="rId98"/>
      <p:italic r:id="rId99"/>
      <p:boldItalic r:id="rId10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0" Type="http://schemas.openxmlformats.org/officeDocument/2006/relationships/font" Target="fonts/DMSans-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HelveticaNeueLight-italic.fntdata"/><Relationship Id="rId94" Type="http://schemas.openxmlformats.org/officeDocument/2006/relationships/font" Target="fonts/HelveticaNeueLight-bold.fntdata"/><Relationship Id="rId97" Type="http://schemas.openxmlformats.org/officeDocument/2006/relationships/font" Target="fonts/DMSans-regular.fntdata"/><Relationship Id="rId96" Type="http://schemas.openxmlformats.org/officeDocument/2006/relationships/font" Target="fonts/HelveticaNeueLight-boldItalic.fntdata"/><Relationship Id="rId11" Type="http://schemas.openxmlformats.org/officeDocument/2006/relationships/slide" Target="slides/slide6.xml"/><Relationship Id="rId99" Type="http://schemas.openxmlformats.org/officeDocument/2006/relationships/font" Target="fonts/DMSans-italic.fntdata"/><Relationship Id="rId10" Type="http://schemas.openxmlformats.org/officeDocument/2006/relationships/slide" Target="slides/slide5.xml"/><Relationship Id="rId98" Type="http://schemas.openxmlformats.org/officeDocument/2006/relationships/font" Target="fonts/DMSans-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HelveticaNeue-italic.fntdata"/><Relationship Id="rId90" Type="http://schemas.openxmlformats.org/officeDocument/2006/relationships/font" Target="fonts/HelveticaNeue-bold.fntdata"/><Relationship Id="rId93" Type="http://schemas.openxmlformats.org/officeDocument/2006/relationships/font" Target="fonts/HelveticaNeueLight-regular.fntdata"/><Relationship Id="rId92" Type="http://schemas.openxmlformats.org/officeDocument/2006/relationships/font" Target="fonts/HelveticaNeue-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font" Target="fonts/HelveticaNeue-regular.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petstore.octoperf.com/actions/Catalog.action" TargetMode="Externa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mailto:contenidos@coderhouse.com" TargetMode="Externa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11682c0eca2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11682c0eca2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1682c0eca2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1682c0eca2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682c0eca2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682c0eca2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11682c0eca2_0_5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11682c0eca2_0_5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11682c0eca2_0_5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11682c0eca2_0_5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1682c0eca2_0_5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1682c0eca2_0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1682c0eca2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1682c0eca2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Para los alumnos: Recuerden que UAT es User Acceptance Testing, que  son las pruebas de aceptación mínimas para el usuario de usuario.</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11682c0eca2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1682c0eca2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11682c0eca2_0_5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11682c0eca2_0_5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1682c0eca2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1682c0eca2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1682c0eca2_0_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1682c0eca2_0_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11682c0eca2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11682c0eca2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11682c0eca2_0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11682c0eca2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11682c0eca2_0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11682c0eca2_0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682c0eca2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682c0eca2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11682c0eca2_0_7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11682c0eca2_0_7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DEFC52"/>
                </a:highlight>
              </a:rPr>
              <a:t>Por ejemplo el desarrollador cometió errores en el código (en una sentencia por ejemplo) y cuando realiza las pruebas unitarias encuentra este error y lo corrige. </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11682c0eca2_0_7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11682c0eca2_0_7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11682c0eca2_0_7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11682c0eca2_0_7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11682c0eca2_0_7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11682c0eca2_0_7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11682c0eca2_0_7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11682c0eca2_0_7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11682c0eca2_0_8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11682c0eca2_0_8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11682c0eca2_0_8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11682c0eca2_0_8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 name="Shape 104"/>
        <p:cNvGrpSpPr/>
        <p:nvPr/>
      </p:nvGrpSpPr>
      <p:grpSpPr>
        <a:xfrm>
          <a:off x="0" y="0"/>
          <a:ext cx="0" cy="0"/>
          <a:chOff x="0" y="0"/>
          <a:chExt cx="0" cy="0"/>
        </a:xfrm>
      </p:grpSpPr>
      <p:sp>
        <p:nvSpPr>
          <p:cNvPr id="105" name="Google Shape;105;g11682c0eca2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11682c0eca2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solidFill>
                <a:schemeClr val="dk1"/>
              </a:solidFill>
              <a:latin typeface="DM Sans"/>
              <a:ea typeface="DM Sans"/>
              <a:cs typeface="DM Sans"/>
              <a:sym typeface="DM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11682c0eca2_0_8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11682c0eca2_0_8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11682c0eca2_0_8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11682c0eca2_0_8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1682c0eca2_0_8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1682c0eca2_0_8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11682c0eca2_0_8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11682c0eca2_0_8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Ejemplo: Por ejemplo, suponer que los pagos de intereses incorrectos, debido a una sola línea de código incorrecto, dan lugar a reclamaciones por parte de los clientes. El código defectuoso fue escrito para una historia de usuario que era ambigua, debido al malentendido del propietario del producto sobre cómo calcular el interés. Si existe un gran porcentaje de defectos en el cálculo de intereses, y estos defectos tienen su</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rPr lang="en-GB">
                <a:solidFill>
                  <a:schemeClr val="dk1"/>
                </a:solidFill>
                <a:highlight>
                  <a:srgbClr val="E0FF00"/>
                </a:highlight>
              </a:rPr>
              <a:t>origen en malentendidos similare s, los propietarios de producto podrían recibir formación en materia de cálculo de intereses para reducir dichos defectos en el futuro. En este ejemplo, las reclamaciones de los clientes son los efectos. Los pagos de intereses incorrectos son fallos. El cálculo incorrecto en el código es un defecto, y resultó del defecto original, la ambigüedad en la historia de usuario. La causa raíz del defecto original fue la falta de conocimiento por parte del propietario del producto, lo que resultó en que el propietario del producto cometiera una equivocación al escribir la historia de usuario.</a:t>
            </a:r>
            <a:endParaRPr>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1682c0eca2_0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1682c0eca2_0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1682c0eca2_0_9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1682c0eca2_0_9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1682c0eca2_0_9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1682c0eca2_0_9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11682c0eca2_0_9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11682c0eca2_0_9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1193ec64e5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1193ec64e5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slides de imagen completa.</a:t>
            </a:r>
            <a:endParaRPr>
              <a:latin typeface="DM Sans"/>
              <a:ea typeface="DM Sans"/>
              <a:cs typeface="DM Sans"/>
              <a:sym typeface="DM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11682c0eca2_0_9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1682c0eca2_0_9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 name="Google Shape;116;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11682c0eca2_0_9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11682c0eca2_0_9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g11682c0eca2_0_10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11682c0eca2_0_10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11682c0eca2_0_10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11682c0eca2_0_10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11682c0eca2_0_10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11682c0eca2_0_10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sz="1400">
                <a:solidFill>
                  <a:schemeClr val="dk1"/>
                </a:solidFill>
                <a:highlight>
                  <a:srgbClr val="E0FF00"/>
                </a:highlight>
                <a:latin typeface="Cambria"/>
                <a:ea typeface="Cambria"/>
                <a:cs typeface="Cambria"/>
                <a:sym typeface="Cambria"/>
              </a:rPr>
              <a:t>El equipo que participa incluye diseñadores, desarrolladores, testers y propietarios de producto</a:t>
            </a:r>
            <a:endParaRPr sz="1400">
              <a:solidFill>
                <a:schemeClr val="dk1"/>
              </a:solidFill>
              <a:highlight>
                <a:srgbClr val="E0FF00"/>
              </a:highlight>
              <a:latin typeface="Cambria"/>
              <a:ea typeface="Cambria"/>
              <a:cs typeface="Cambria"/>
              <a:sym typeface="Cambria"/>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g11682c0eca2_0_10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8" name="Google Shape;438;g11682c0eca2_0_10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11682c0eca2_0_10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11682c0eca2_0_10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solidFill>
                  <a:schemeClr val="dk1"/>
                </a:solidFill>
                <a:highlight>
                  <a:srgbClr val="E0FF00"/>
                </a:highlight>
                <a:latin typeface="Helvetica Neue Light"/>
                <a:ea typeface="Helvetica Neue Light"/>
                <a:cs typeface="Helvetica Neue Light"/>
                <a:sym typeface="Helvetica Neue Light"/>
              </a:rPr>
              <a:t>Los incidentes graves, por ejemplo, tienen un tiempo de resolución menor, puesto que su impacto en el servicio es mayor.</a:t>
            </a:r>
            <a:endParaRPr sz="400">
              <a:solidFill>
                <a:schemeClr val="dk1"/>
              </a:solidFill>
              <a:highlight>
                <a:srgbClr val="E0FF00"/>
              </a:highlight>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116a9a2d81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116a9a2d81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116a9a2d81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116a9a2d81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116a9a2d819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116a9a2d819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DEFC52"/>
                </a:highlight>
              </a:rPr>
              <a:t>Ejemplos: login tiene una imagen que rompe y no permite ver algun dato poco importante: Baja criticidad y urgencia - Nivel bajo.</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rPr lang="en-GB">
                <a:solidFill>
                  <a:schemeClr val="dk1"/>
                </a:solidFill>
                <a:highlight>
                  <a:srgbClr val="DEFC52"/>
                </a:highlight>
              </a:rPr>
              <a:t>Login no permite ingresar caracteres para logearse: crítico y urgente. - Nivel alto.</a:t>
            </a:r>
            <a:endParaRPr>
              <a:solidFill>
                <a:schemeClr val="dk1"/>
              </a:solidFill>
              <a:highlight>
                <a:srgbClr val="DEFC52"/>
              </a:highlight>
              <a:latin typeface="DM Sans"/>
              <a:ea typeface="DM Sans"/>
              <a:cs typeface="DM Sans"/>
              <a:sym typeface="DM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116a9a2d819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116a9a2d819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11682c0eca2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11682c0eca2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116a9a2d819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116a9a2d819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116a9a2d81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116a9a2d81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Ejemplos: login tiene una imagen que rompe y no permite ver algun dato poco importante: Baja criticidad y urgencia - Nivel bajo.</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Login no permite ingresar caracteres para logearse: crítico y urgente. - Nivel alto.</a:t>
            </a:r>
            <a:endParaRPr>
              <a:solidFill>
                <a:schemeClr val="dk1"/>
              </a:solidFill>
              <a:latin typeface="DM Sans"/>
              <a:ea typeface="DM Sans"/>
              <a:cs typeface="DM Sans"/>
              <a:sym typeface="DM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16a9a2d81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16a9a2d81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16a9a2d819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16a9a2d819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116a9a2d819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116a9a2d819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Ejemplo, en la pagina del login vemos que al ingresar, no muestra nuestro nombre correctamente. Solo ese componente no funciona correctamente.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116a9a2d819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116a9a2d819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3" name="Shape 513"/>
        <p:cNvGrpSpPr/>
        <p:nvPr/>
      </p:nvGrpSpPr>
      <p:grpSpPr>
        <a:xfrm>
          <a:off x="0" y="0"/>
          <a:ext cx="0" cy="0"/>
          <a:chOff x="0" y="0"/>
          <a:chExt cx="0" cy="0"/>
        </a:xfrm>
      </p:grpSpPr>
      <p:sp>
        <p:nvSpPr>
          <p:cNvPr id="514" name="Google Shape;514;g116a9a2d819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5" name="Google Shape;515;g116a9a2d819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DEFC52"/>
                </a:highlight>
              </a:rPr>
              <a:t>Ejemplo, en la pagina del login vemos que al ingresar, no muestra nuestro nombre correctamente. Solo ese componente no funciona correctamente.</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116a9a2d819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1" name="Google Shape;521;g116a9a2d819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116a9a2d819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116a9a2d819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116a9a2d819_0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116a9a2d819_0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11682c0eca2_0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6" name="Google Shape;176;g11682c0eca2_0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116a9a2d819_0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116a9a2d819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116a9a2d819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116a9a2d819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rgbClr val="DEFC52"/>
                </a:highlight>
              </a:rPr>
              <a:t>Ejemplo, en la pagina del login vemos que al ingresar, no muestra nuestro nombre correctamente. Solo ese componente no funciona correctamente.</a:t>
            </a:r>
            <a:endParaRPr>
              <a:solidFill>
                <a:schemeClr val="dk1"/>
              </a:solidFill>
              <a:highlight>
                <a:srgbClr val="DEFC52"/>
              </a:highlight>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116a9a2d819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116a9a2d819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Ejemplo, en la pagina del login vemos que al ingresar, no muestra nuestro nombre correctamente. Solo ese componente no funciona correctamente.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16a9a2d819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16a9a2d819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116a9a2d819_0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116a9a2d819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116a9a2d819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116a9a2d819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Helvetica Neue Light"/>
              <a:buChar char="-"/>
            </a:pPr>
            <a:r>
              <a:rPr lang="en-GB" sz="1200">
                <a:solidFill>
                  <a:schemeClr val="dk1"/>
                </a:solidFill>
                <a:highlight>
                  <a:srgbClr val="DEFC52"/>
                </a:highlight>
                <a:latin typeface="Helvetica Neue Light"/>
                <a:ea typeface="Helvetica Neue Light"/>
                <a:cs typeface="Helvetica Neue Light"/>
                <a:sym typeface="Helvetica Neue Light"/>
              </a:rPr>
              <a:t>La pagina web puede ser </a:t>
            </a:r>
            <a:r>
              <a:rPr lang="en-GB" sz="1200" u="sng">
                <a:solidFill>
                  <a:schemeClr val="hlink"/>
                </a:solidFill>
                <a:highlight>
                  <a:srgbClr val="DEFC52"/>
                </a:highlight>
                <a:latin typeface="Helvetica Neue Light"/>
                <a:ea typeface="Helvetica Neue Light"/>
                <a:cs typeface="Helvetica Neue Light"/>
                <a:sym typeface="Helvetica Neue Light"/>
                <a:hlinkClick r:id="rId2"/>
              </a:rPr>
              <a:t>PetStore</a:t>
            </a:r>
            <a:r>
              <a:rPr lang="en-GB" sz="1200">
                <a:solidFill>
                  <a:schemeClr val="dk1"/>
                </a:solidFill>
                <a:highlight>
                  <a:srgbClr val="DEFC52"/>
                </a:highlight>
                <a:latin typeface="Helvetica Neue Light"/>
                <a:ea typeface="Helvetica Neue Light"/>
                <a:cs typeface="Helvetica Neue Light"/>
                <a:sym typeface="Helvetica Neue Light"/>
              </a:rPr>
              <a:t>, tiene varios bugs</a:t>
            </a:r>
            <a:endParaRPr sz="1200">
              <a:solidFill>
                <a:schemeClr val="dk1"/>
              </a:solidFill>
              <a:highlight>
                <a:srgbClr val="DEFC52"/>
              </a:highlight>
              <a:latin typeface="Helvetica Neue Light"/>
              <a:ea typeface="Helvetica Neue Light"/>
              <a:cs typeface="Helvetica Neue Light"/>
              <a:sym typeface="Helvetica Neue Light"/>
            </a:endParaRPr>
          </a:p>
          <a:p>
            <a:pPr indent="-304800" lvl="0" marL="457200" rtl="0" algn="l">
              <a:spcBef>
                <a:spcPts val="0"/>
              </a:spcBef>
              <a:spcAft>
                <a:spcPts val="0"/>
              </a:spcAft>
              <a:buClr>
                <a:schemeClr val="dk1"/>
              </a:buClr>
              <a:buSzPts val="1200"/>
              <a:buFont typeface="Helvetica Neue Light"/>
              <a:buChar char="-"/>
            </a:pPr>
            <a:r>
              <a:rPr lang="en-GB" sz="1200">
                <a:solidFill>
                  <a:schemeClr val="dk1"/>
                </a:solidFill>
                <a:highlight>
                  <a:srgbClr val="DEFC52"/>
                </a:highlight>
                <a:latin typeface="Helvetica Neue Light"/>
                <a:ea typeface="Helvetica Neue Light"/>
                <a:cs typeface="Helvetica Neue Light"/>
                <a:sym typeface="Helvetica Neue Light"/>
              </a:rPr>
              <a:t>Para las capturas de pantalla podemos usar Ligthshot</a:t>
            </a:r>
            <a:endParaRPr sz="1200">
              <a:solidFill>
                <a:schemeClr val="dk1"/>
              </a:solidFill>
              <a:highlight>
                <a:srgbClr val="DEFC52"/>
              </a:highlight>
              <a:latin typeface="Helvetica Neue Light"/>
              <a:ea typeface="Helvetica Neue Light"/>
              <a:cs typeface="Helvetica Neue Light"/>
              <a:sym typeface="Helvetica Neue Light"/>
            </a:endParaRPr>
          </a:p>
          <a:p>
            <a:pPr indent="-304800" lvl="0" marL="457200" rtl="0" algn="l">
              <a:spcBef>
                <a:spcPts val="0"/>
              </a:spcBef>
              <a:spcAft>
                <a:spcPts val="0"/>
              </a:spcAft>
              <a:buClr>
                <a:schemeClr val="dk1"/>
              </a:buClr>
              <a:buSzPts val="1200"/>
              <a:buFont typeface="Helvetica Neue Light"/>
              <a:buChar char="-"/>
            </a:pPr>
            <a:r>
              <a:rPr lang="en-GB" sz="1200">
                <a:solidFill>
                  <a:schemeClr val="dk1"/>
                </a:solidFill>
                <a:highlight>
                  <a:srgbClr val="DEFC52"/>
                </a:highlight>
                <a:latin typeface="Helvetica Neue Light"/>
                <a:ea typeface="Helvetica Neue Light"/>
                <a:cs typeface="Helvetica Neue Light"/>
                <a:sym typeface="Helvetica Neue Light"/>
              </a:rPr>
              <a:t>Para el reporte del bug podemos usar la herramienta que el profesor considere necesaria o bien hacer el reporte en un excel o word. Los campos sugeridos para el reporte son: Titulo, descripcion del bug, Pasos de reproducción, resultado obtenido, resultado esperado, tipo de bug, criticidad y evidencias (capturas de pantallas usando la herramienta Ligthshot)</a:t>
            </a:r>
            <a:endParaRPr sz="1200">
              <a:solidFill>
                <a:schemeClr val="dk1"/>
              </a:solidFill>
              <a:highlight>
                <a:srgbClr val="DEFC52"/>
              </a:highlight>
              <a:latin typeface="Helvetica Neue Light"/>
              <a:ea typeface="Helvetica Neue Light"/>
              <a:cs typeface="Helvetica Neue Light"/>
              <a:sym typeface="Helvetica Neue Light"/>
            </a:endParaRPr>
          </a:p>
          <a:p>
            <a:pPr indent="-304800" lvl="0" marL="457200" rtl="0" algn="l">
              <a:spcBef>
                <a:spcPts val="0"/>
              </a:spcBef>
              <a:spcAft>
                <a:spcPts val="0"/>
              </a:spcAft>
              <a:buClr>
                <a:schemeClr val="dk1"/>
              </a:buClr>
              <a:buSzPts val="1200"/>
              <a:buFont typeface="Helvetica Neue Light"/>
              <a:buChar char="-"/>
            </a:pPr>
            <a:r>
              <a:rPr lang="en-GB" sz="1200">
                <a:solidFill>
                  <a:schemeClr val="dk1"/>
                </a:solidFill>
                <a:highlight>
                  <a:srgbClr val="DEFC52"/>
                </a:highlight>
                <a:latin typeface="Helvetica Neue Light"/>
                <a:ea typeface="Helvetica Neue Light"/>
                <a:cs typeface="Helvetica Neue Light"/>
                <a:sym typeface="Helvetica Neue Light"/>
              </a:rPr>
              <a:t>Se sugiere dejar el ejemplo desarrollado en la carpeta de está clase como material para el alumno</a:t>
            </a:r>
            <a:endParaRPr>
              <a:highlight>
                <a:srgbClr val="DEFC52"/>
              </a:highlight>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g116a9a2d819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4" name="Google Shape;584;g116a9a2d819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116a9a2d819_0_2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116a9a2d819_0_2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116a9a2d819_0_3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116a9a2d819_0_3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Actividades en clase.</a:t>
            </a:r>
            <a:endParaRPr>
              <a:latin typeface="DM Sans"/>
              <a:ea typeface="DM Sans"/>
              <a:cs typeface="DM Sans"/>
              <a:sym typeface="DM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116a9a2d819_0_3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116a9a2d819_0_3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las subsiguientes slides de Actividades en clase.</a:t>
            </a:r>
            <a:endParaRPr>
              <a:latin typeface="DM Sans"/>
              <a:ea typeface="DM Sans"/>
              <a:cs typeface="DM Sans"/>
              <a:sym typeface="DM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682c0eca2_0_3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682c0eca2_0_3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los subtemas de un módulo.</a:t>
            </a:r>
            <a:endParaRPr>
              <a:latin typeface="DM Sans"/>
              <a:ea typeface="DM Sans"/>
              <a:cs typeface="DM Sans"/>
              <a:sym typeface="DM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116a9a2d819_0_3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116a9a2d819_0_3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desafíos entregables. </a:t>
            </a:r>
            <a:endParaRPr>
              <a:latin typeface="DM Sans"/>
              <a:ea typeface="DM Sans"/>
              <a:cs typeface="DM Sans"/>
              <a:sym typeface="DM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116a9a2d819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116a9a2d819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g116a9a2d819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116a9a2d819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highlight>
                  <a:schemeClr val="lt1"/>
                </a:highlight>
                <a:latin typeface="DM Sans"/>
                <a:ea typeface="DM Sans"/>
                <a:cs typeface="DM Sans"/>
                <a:sym typeface="DM Sans"/>
              </a:rPr>
              <a:t>Desarrollo de un desafío entregable.</a:t>
            </a:r>
            <a:endParaRPr>
              <a:latin typeface="DM Sans"/>
              <a:ea typeface="DM Sans"/>
              <a:cs typeface="DM Sans"/>
              <a:sym typeface="DM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117bae084a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1" name="Google Shape;651;g117bae084ae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116a9a2d819_0_4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116a9a2d819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Se sugiere ubicar al finalizar la explicación de algún tema, para abrir formalmente el espacio de preguntas y ordenar la interacción.</a:t>
            </a:r>
            <a:endParaRPr>
              <a:latin typeface="DM Sans"/>
              <a:ea typeface="DM Sans"/>
              <a:cs typeface="DM Sans"/>
              <a:sym typeface="DM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16a9a2d819_0_4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16a9a2d819_0_4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Portada de Material Ampliado</a:t>
            </a:r>
            <a:endParaRPr>
              <a:latin typeface="DM Sans"/>
              <a:ea typeface="DM Sans"/>
              <a:cs typeface="DM Sans"/>
              <a:sym typeface="DM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116a9a2d819_0_5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116a9a2d819_0_5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GB">
                <a:solidFill>
                  <a:schemeClr val="dk1"/>
                </a:solidFill>
                <a:latin typeface="DM Sans"/>
                <a:ea typeface="DM Sans"/>
                <a:cs typeface="DM Sans"/>
                <a:sym typeface="DM Sans"/>
              </a:rPr>
              <a:t>Colocar el link de los recursos en el nombre de cada uno, así son autocontenidos y transparentes. </a:t>
            </a:r>
            <a:endParaRPr b="1">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Usar para que los estudiantes puedan explorar en sus casas los recursos vistos en clase: libros, artículos, herramientas, websites, videos (ajenos a Coder)</a:t>
            </a:r>
            <a:endParaRPr>
              <a:solidFill>
                <a:schemeClr val="dk1"/>
              </a:solidFill>
              <a:latin typeface="DM Sans"/>
              <a:ea typeface="DM Sans"/>
              <a:cs typeface="DM Sans"/>
              <a:sym typeface="DM Sans"/>
            </a:endParaRPr>
          </a:p>
          <a:p>
            <a:pPr indent="0" lvl="0" marL="0" rtl="0" algn="l">
              <a:spcBef>
                <a:spcPts val="0"/>
              </a:spcBef>
              <a:spcAft>
                <a:spcPts val="0"/>
              </a:spcAft>
              <a:buNone/>
            </a:pPr>
            <a:r>
              <a:rPr lang="en-GB">
                <a:solidFill>
                  <a:schemeClr val="dk1"/>
                </a:solidFill>
                <a:latin typeface="DM Sans"/>
                <a:ea typeface="DM Sans"/>
                <a:cs typeface="DM Sans"/>
                <a:sym typeface="DM Sans"/>
              </a:rPr>
              <a:t>Enviar el contenido a integrar a </a:t>
            </a:r>
            <a:r>
              <a:rPr lang="en-GB" u="sng">
                <a:solidFill>
                  <a:schemeClr val="hlink"/>
                </a:solidFill>
                <a:latin typeface="DM Sans"/>
                <a:ea typeface="DM Sans"/>
                <a:cs typeface="DM Sans"/>
                <a:sym typeface="DM Sans"/>
                <a:hlinkClick r:id="rId2"/>
              </a:rPr>
              <a:t>contenidos@coderhouse.com</a:t>
            </a:r>
            <a:r>
              <a:rPr lang="en-GB">
                <a:solidFill>
                  <a:schemeClr val="dk1"/>
                </a:solidFill>
                <a:latin typeface="DM Sans"/>
                <a:ea typeface="DM Sans"/>
                <a:cs typeface="DM Sans"/>
                <a:sym typeface="DM Sans"/>
              </a:rPr>
              <a:t> para que lo podamos incluir en el Repositorio.</a:t>
            </a:r>
            <a:endParaRPr>
              <a:solidFill>
                <a:schemeClr val="dk1"/>
              </a:solidFill>
              <a:latin typeface="DM Sans"/>
              <a:ea typeface="DM Sans"/>
              <a:cs typeface="DM Sans"/>
              <a:sym typeface="DM Sans"/>
            </a:endParaRPr>
          </a:p>
          <a:p>
            <a:pPr indent="0" lvl="0" marL="0" rtl="0" algn="l">
              <a:spcBef>
                <a:spcPts val="0"/>
              </a:spcBef>
              <a:spcAft>
                <a:spcPts val="0"/>
              </a:spcAft>
              <a:buNone/>
            </a:pPr>
            <a:r>
              <a:t/>
            </a:r>
            <a:endParaRPr>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b="1" lang="en-GB">
                <a:solidFill>
                  <a:schemeClr val="accent1"/>
                </a:solidFill>
                <a:latin typeface="DM Sans"/>
                <a:ea typeface="DM Sans"/>
                <a:cs typeface="DM Sans"/>
                <a:sym typeface="DM Sans"/>
              </a:rPr>
              <a:t>El material recomendado es únicamente a modo de sugerencia.</a:t>
            </a:r>
            <a:br>
              <a:rPr b="1" lang="en-GB">
                <a:solidFill>
                  <a:schemeClr val="accent1"/>
                </a:solidFill>
                <a:latin typeface="DM Sans"/>
                <a:ea typeface="DM Sans"/>
                <a:cs typeface="DM Sans"/>
                <a:sym typeface="DM Sans"/>
              </a:rPr>
            </a:br>
            <a:r>
              <a:rPr b="1" lang="en-GB">
                <a:solidFill>
                  <a:schemeClr val="accent1"/>
                </a:solidFill>
                <a:latin typeface="DM Sans"/>
                <a:ea typeface="DM Sans"/>
                <a:cs typeface="DM Sans"/>
                <a:sym typeface="DM Sans"/>
              </a:rPr>
              <a:t>Coderhouse no brinda este material por estar sujeto a derechos de autor.</a:t>
            </a:r>
            <a:endParaRPr>
              <a:solidFill>
                <a:schemeClr val="accent1"/>
              </a:solidFill>
              <a:latin typeface="DM Sans"/>
              <a:ea typeface="DM Sans"/>
              <a:cs typeface="DM Sans"/>
              <a:sym typeface="DM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116a9a2d819_0_5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116a9a2d819_0_5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116a9a2d819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116a9a2d819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116a9a2d819_0_5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116a9a2d819_0_5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 Completar el resumen con palabras claves de lo visto. En caso de cerrar con el “mapa de conceptos” se puede sacar. </a:t>
            </a:r>
            <a:endParaRPr>
              <a:latin typeface="DM Sans"/>
              <a:ea typeface="DM Sans"/>
              <a:cs typeface="DM Sans"/>
              <a:sym typeface="DM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1682c0eca2_0_3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1682c0eca2_0_3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116a9a2d819_0_5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116a9a2d819_0_5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116a9a2d819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116a9a2d819_0_6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Antes de empezar, toma en cuenta lo siguiente...</a:t>
            </a:r>
            <a:endParaRPr>
              <a:latin typeface="DM Sans"/>
              <a:ea typeface="DM Sans"/>
              <a:cs typeface="DM Sans"/>
              <a:sym typeface="DM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116a9a2d819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116a9a2d819_0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Obligatoria siempre.</a:t>
            </a:r>
            <a:endParaRPr>
              <a:latin typeface="DM Sans"/>
              <a:ea typeface="DM Sans"/>
              <a:cs typeface="DM Sans"/>
              <a:sym typeface="DM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116a9a2d819_0_6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116a9a2d819_0_6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latin typeface="DM Sans"/>
                <a:ea typeface="DM Sans"/>
                <a:cs typeface="DM Sans"/>
                <a:sym typeface="DM Sans"/>
              </a:rPr>
              <a:t>Todas las clases</a:t>
            </a:r>
            <a:endParaRPr>
              <a:latin typeface="DM Sans"/>
              <a:ea typeface="DM Sans"/>
              <a:cs typeface="DM Sans"/>
              <a:sym typeface="DM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1682c0eca2_0_4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1682c0eca2_0_4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latin typeface="DM Sans"/>
              <a:ea typeface="DM Sans"/>
              <a:cs typeface="DM Sans"/>
              <a:sym typeface="DM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1.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4" name="Google Shape;44;p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2"/>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7" name="Google Shape;47;p12"/>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8" name="Google Shape;48;p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51" name="Shape 51"/>
        <p:cNvGrpSpPr/>
        <p:nvPr/>
      </p:nvGrpSpPr>
      <p:grpSpPr>
        <a:xfrm>
          <a:off x="0" y="0"/>
          <a:ext cx="0" cy="0"/>
          <a:chOff x="0" y="0"/>
          <a:chExt cx="0" cy="0"/>
        </a:xfrm>
      </p:grpSpPr>
      <p:pic>
        <p:nvPicPr>
          <p:cNvPr id="52" name="Google Shape;52;p14"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53" name="Shape 53"/>
        <p:cNvGrpSpPr/>
        <p:nvPr/>
      </p:nvGrpSpPr>
      <p:grpSpPr>
        <a:xfrm>
          <a:off x="0" y="0"/>
          <a:ext cx="0" cy="0"/>
          <a:chOff x="0" y="0"/>
          <a:chExt cx="0" cy="0"/>
        </a:xfrm>
      </p:grpSpPr>
      <p:pic>
        <p:nvPicPr>
          <p:cNvPr id="54" name="Google Shape;54;p1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55" name="Shape 55"/>
        <p:cNvGrpSpPr/>
        <p:nvPr/>
      </p:nvGrpSpPr>
      <p:grpSpPr>
        <a:xfrm>
          <a:off x="0" y="0"/>
          <a:ext cx="0" cy="0"/>
          <a:chOff x="0" y="0"/>
          <a:chExt cx="0" cy="0"/>
        </a:xfrm>
      </p:grpSpPr>
      <p:pic>
        <p:nvPicPr>
          <p:cNvPr id="56" name="Google Shape;56;p16"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57" name="Shape 57"/>
        <p:cNvGrpSpPr/>
        <p:nvPr/>
      </p:nvGrpSpPr>
      <p:grpSpPr>
        <a:xfrm>
          <a:off x="0" y="0"/>
          <a:ext cx="0" cy="0"/>
          <a:chOff x="0" y="0"/>
          <a:chExt cx="0" cy="0"/>
        </a:xfrm>
      </p:grpSpPr>
      <p:pic>
        <p:nvPicPr>
          <p:cNvPr id="58" name="Google Shape;58;p1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59" name="Shape 59"/>
        <p:cNvGrpSpPr/>
        <p:nvPr/>
      </p:nvGrpSpPr>
      <p:grpSpPr>
        <a:xfrm>
          <a:off x="0" y="0"/>
          <a:ext cx="0" cy="0"/>
          <a:chOff x="0" y="0"/>
          <a:chExt cx="0" cy="0"/>
        </a:xfrm>
      </p:grpSpPr>
      <p:pic>
        <p:nvPicPr>
          <p:cNvPr id="60" name="Google Shape;60;p18"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co 1" type="title">
  <p:cSld name="TITLE">
    <p:spTree>
      <p:nvGrpSpPr>
        <p:cNvPr id="65" name="Shape 65"/>
        <p:cNvGrpSpPr/>
        <p:nvPr/>
      </p:nvGrpSpPr>
      <p:grpSpPr>
        <a:xfrm>
          <a:off x="0" y="0"/>
          <a:ext cx="0" cy="0"/>
          <a:chOff x="0" y="0"/>
          <a:chExt cx="0" cy="0"/>
        </a:xfrm>
      </p:grpSpPr>
      <p:sp>
        <p:nvSpPr>
          <p:cNvPr id="66" name="Google Shape;66;p20"/>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000"/>
              <a:buFont typeface="DM Sans"/>
              <a:buNone/>
              <a:defRPr b="1" sz="4000">
                <a:latin typeface="DM Sans"/>
                <a:ea typeface="DM Sans"/>
                <a:cs typeface="DM Sans"/>
                <a:sym typeface="DM Sans"/>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7" name="Google Shape;67;p20"/>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000"/>
              <a:buFont typeface="Helvetica Neue Light"/>
              <a:buNone/>
              <a:defRPr sz="2000">
                <a:latin typeface="Helvetica Neue Light"/>
                <a:ea typeface="Helvetica Neue Light"/>
                <a:cs typeface="Helvetica Neue Light"/>
                <a:sym typeface="Helvetica Neue Light"/>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pic>
        <p:nvPicPr>
          <p:cNvPr id="68" name="Google Shape;68;p20"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B">
  <p:cSld name="SECTION_HEADER_1">
    <p:bg>
      <p:bgPr>
        <a:blipFill>
          <a:blip r:embed="rId2">
            <a:alphaModFix/>
          </a:blip>
          <a:stretch>
            <a:fillRect/>
          </a:stretch>
        </a:blipFill>
      </p:bgPr>
    </p:bg>
    <p:spTree>
      <p:nvGrpSpPr>
        <p:cNvPr id="69" name="Shape 69"/>
        <p:cNvGrpSpPr/>
        <p:nvPr/>
      </p:nvGrpSpPr>
      <p:grpSpPr>
        <a:xfrm>
          <a:off x="0" y="0"/>
          <a:ext cx="0" cy="0"/>
          <a:chOff x="0" y="0"/>
          <a:chExt cx="0" cy="0"/>
        </a:xfrm>
      </p:grpSpPr>
      <p:pic>
        <p:nvPicPr>
          <p:cNvPr id="70" name="Google Shape;70;p21" title="logo coderhouse"/>
          <p:cNvPicPr preferRelativeResize="0"/>
          <p:nvPr/>
        </p:nvPicPr>
        <p:blipFill>
          <a:blip r:embed="rId3">
            <a:alphaModFix/>
          </a:blip>
          <a:stretch>
            <a:fillRect/>
          </a:stretch>
        </p:blipFill>
        <p:spPr>
          <a:xfrm>
            <a:off x="7874775" y="4720250"/>
            <a:ext cx="1024025" cy="2116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p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p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A">
  <p:cSld name="SECTION_HEADER_1_1">
    <p:bg>
      <p:bgPr>
        <a:blipFill>
          <a:blip r:embed="rId2">
            <a:alphaModFix/>
          </a:blip>
          <a:stretch>
            <a:fillRect/>
          </a:stretch>
        </a:blipFill>
      </p:bgPr>
    </p:bg>
    <p:spTree>
      <p:nvGrpSpPr>
        <p:cNvPr id="71" name="Shape 71"/>
        <p:cNvGrpSpPr/>
        <p:nvPr/>
      </p:nvGrpSpPr>
      <p:grpSpPr>
        <a:xfrm>
          <a:off x="0" y="0"/>
          <a:ext cx="0" cy="0"/>
          <a:chOff x="0" y="0"/>
          <a:chExt cx="0" cy="0"/>
        </a:xfrm>
      </p:grpSpPr>
      <p:pic>
        <p:nvPicPr>
          <p:cNvPr id="72" name="Google Shape;72;p22"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1">
  <p:cSld name="SECTION_HEADER_1_1_1">
    <p:bg>
      <p:bgPr>
        <a:blipFill>
          <a:blip r:embed="rId2">
            <a:alphaModFix/>
          </a:blip>
          <a:stretch>
            <a:fillRect/>
          </a:stretch>
        </a:blipFill>
      </p:bgPr>
    </p:bg>
    <p:spTree>
      <p:nvGrpSpPr>
        <p:cNvPr id="73" name="Shape 73"/>
        <p:cNvGrpSpPr/>
        <p:nvPr/>
      </p:nvGrpSpPr>
      <p:grpSpPr>
        <a:xfrm>
          <a:off x="0" y="0"/>
          <a:ext cx="0" cy="0"/>
          <a:chOff x="0" y="0"/>
          <a:chExt cx="0" cy="0"/>
        </a:xfrm>
      </p:grpSpPr>
      <p:pic>
        <p:nvPicPr>
          <p:cNvPr id="74" name="Google Shape;74;p23"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2">
  <p:cSld name="SECTION_HEADER_1_1_1_1">
    <p:bg>
      <p:bgPr>
        <a:blipFill>
          <a:blip r:embed="rId2">
            <a:alphaModFix/>
          </a:blip>
          <a:stretch>
            <a:fillRect/>
          </a:stretch>
        </a:blipFill>
      </p:bgPr>
    </p:bg>
    <p:spTree>
      <p:nvGrpSpPr>
        <p:cNvPr id="75" name="Shape 75"/>
        <p:cNvGrpSpPr/>
        <p:nvPr/>
      </p:nvGrpSpPr>
      <p:grpSpPr>
        <a:xfrm>
          <a:off x="0" y="0"/>
          <a:ext cx="0" cy="0"/>
          <a:chOff x="0" y="0"/>
          <a:chExt cx="0" cy="0"/>
        </a:xfrm>
      </p:grpSpPr>
      <p:pic>
        <p:nvPicPr>
          <p:cNvPr id="76" name="Google Shape;76;p24"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rátula 3">
  <p:cSld name="SECTION_HEADER_1_1_1_1_1">
    <p:bg>
      <p:bgPr>
        <a:blipFill>
          <a:blip r:embed="rId2">
            <a:alphaModFix/>
          </a:blip>
          <a:stretch>
            <a:fillRect/>
          </a:stretch>
        </a:blipFill>
      </p:bgPr>
    </p:bg>
    <p:spTree>
      <p:nvGrpSpPr>
        <p:cNvPr id="77" name="Shape 77"/>
        <p:cNvGrpSpPr/>
        <p:nvPr/>
      </p:nvGrpSpPr>
      <p:grpSpPr>
        <a:xfrm>
          <a:off x="0" y="0"/>
          <a:ext cx="0" cy="0"/>
          <a:chOff x="0" y="0"/>
          <a:chExt cx="0" cy="0"/>
        </a:xfrm>
      </p:grpSpPr>
      <p:pic>
        <p:nvPicPr>
          <p:cNvPr id="78" name="Google Shape;78;p25"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adro">
  <p:cSld name="SECTION_HEADER_1_1_1_1_1_1">
    <p:bg>
      <p:bgPr>
        <a:blipFill>
          <a:blip r:embed="rId2">
            <a:alphaModFix/>
          </a:blip>
          <a:stretch>
            <a:fillRect/>
          </a:stretch>
        </a:blipFill>
      </p:bgPr>
    </p:bg>
    <p:spTree>
      <p:nvGrpSpPr>
        <p:cNvPr id="79" name="Shape 79"/>
        <p:cNvGrpSpPr/>
        <p:nvPr/>
      </p:nvGrpSpPr>
      <p:grpSpPr>
        <a:xfrm>
          <a:off x="0" y="0"/>
          <a:ext cx="0" cy="0"/>
          <a:chOff x="0" y="0"/>
          <a:chExt cx="0" cy="0"/>
        </a:xfrm>
      </p:grpSpPr>
      <p:pic>
        <p:nvPicPr>
          <p:cNvPr id="80" name="Google Shape;80;p26"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 imagen">
  <p:cSld name="SECTION_HEADER_1_1_1_1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7"/>
          <p:cNvSpPr/>
          <p:nvPr/>
        </p:nvSpPr>
        <p:spPr>
          <a:xfrm>
            <a:off x="6592475" y="0"/>
            <a:ext cx="2551500" cy="51435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3" name="Google Shape;83;p27"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ndo blanco">
  <p:cSld name="SECTION_HEADER_1_1_1_1_1_1_1_1">
    <p:spTree>
      <p:nvGrpSpPr>
        <p:cNvPr id="84" name="Shape 84"/>
        <p:cNvGrpSpPr/>
        <p:nvPr/>
      </p:nvGrpSpPr>
      <p:grpSpPr>
        <a:xfrm>
          <a:off x="0" y="0"/>
          <a:ext cx="0" cy="0"/>
          <a:chOff x="0" y="0"/>
          <a:chExt cx="0" cy="0"/>
        </a:xfrm>
      </p:grpSpPr>
      <p:pic>
        <p:nvPicPr>
          <p:cNvPr id="85" name="Google Shape;85;p28" title="logo coderhouse"/>
          <p:cNvPicPr preferRelativeResize="0"/>
          <p:nvPr/>
        </p:nvPicPr>
        <p:blipFill>
          <a:blip r:embed="rId2">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3-B">
  <p:cSld name="SECTION_HEADER_1_1_1_1_1_1_1_1_1">
    <p:bg>
      <p:bgPr>
        <a:blipFill>
          <a:blip r:embed="rId2">
            <a:alphaModFix/>
          </a:blip>
          <a:stretch>
            <a:fillRect/>
          </a:stretch>
        </a:blipFill>
      </p:bgPr>
    </p:bg>
    <p:spTree>
      <p:nvGrpSpPr>
        <p:cNvPr id="86" name="Shape 86"/>
        <p:cNvGrpSpPr/>
        <p:nvPr/>
      </p:nvGrpSpPr>
      <p:grpSpPr>
        <a:xfrm>
          <a:off x="0" y="0"/>
          <a:ext cx="0" cy="0"/>
          <a:chOff x="0" y="0"/>
          <a:chExt cx="0" cy="0"/>
        </a:xfrm>
      </p:grpSpPr>
      <p:pic>
        <p:nvPicPr>
          <p:cNvPr id="87" name="Google Shape;87;p29"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2-A">
  <p:cSld name="SECTION_HEADER_1_1_1_1_1_1_1_1_1_1">
    <p:bg>
      <p:bgPr>
        <a:blipFill>
          <a:blip r:embed="rId2">
            <a:alphaModFix/>
          </a:blip>
          <a:stretch>
            <a:fillRect/>
          </a:stretch>
        </a:blipFill>
      </p:bgPr>
    </p:bg>
    <p:spTree>
      <p:nvGrpSpPr>
        <p:cNvPr id="88" name="Shape 88"/>
        <p:cNvGrpSpPr/>
        <p:nvPr/>
      </p:nvGrpSpPr>
      <p:grpSpPr>
        <a:xfrm>
          <a:off x="0" y="0"/>
          <a:ext cx="0" cy="0"/>
          <a:chOff x="0" y="0"/>
          <a:chExt cx="0" cy="0"/>
        </a:xfrm>
      </p:grpSpPr>
      <p:pic>
        <p:nvPicPr>
          <p:cNvPr id="89" name="Google Shape;89;p30" title="logo coderhouse"/>
          <p:cNvPicPr preferRelativeResize="0"/>
          <p:nvPr/>
        </p:nvPicPr>
        <p:blipFill>
          <a:blip r:embed="rId3">
            <a:alphaModFix/>
          </a:blip>
          <a:stretch>
            <a:fillRect/>
          </a:stretch>
        </p:blipFill>
        <p:spPr>
          <a:xfrm>
            <a:off x="7811413" y="4692275"/>
            <a:ext cx="1150750" cy="2675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seño personalizado 2">
  <p:cSld name="CUSTOM_37">
    <p:spTree>
      <p:nvGrpSpPr>
        <p:cNvPr id="17" name="Shape 17"/>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 name="Shape 18"/>
        <p:cNvGrpSpPr/>
        <p:nvPr/>
      </p:nvGrpSpPr>
      <p:grpSpPr>
        <a:xfrm>
          <a:off x="0" y="0"/>
          <a:ext cx="0" cy="0"/>
          <a:chOff x="0" y="0"/>
          <a:chExt cx="0" cy="0"/>
        </a:xfrm>
      </p:grpSpPr>
      <p:sp>
        <p:nvSpPr>
          <p:cNvPr id="19" name="Google Shape;19;p5"/>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20" name="Google Shape;20;p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3" name="Google Shape;23;p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4" name="Google Shape;24;p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5" name="Google Shape;25;p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7"/>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8" name="Google Shape;28;p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1" name="Google Shape;31;p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32" name="Google Shape;32;p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9"/>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5" name="Google Shape;35;p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1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0"/>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9" name="Google Shape;39;p10"/>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10"/>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41" name="Google Shape;41;p1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8.xml"/><Relationship Id="rId10" Type="http://schemas.openxmlformats.org/officeDocument/2006/relationships/slideLayout" Target="../slideLayouts/slideLayout27.xml"/><Relationship Id="rId12" Type="http://schemas.openxmlformats.org/officeDocument/2006/relationships/theme" Target="../theme/theme3.xml"/><Relationship Id="rId1" Type="http://schemas.openxmlformats.org/officeDocument/2006/relationships/slideLayout" Target="../slideLayouts/slideLayout18.xml"/><Relationship Id="rId2" Type="http://schemas.openxmlformats.org/officeDocument/2006/relationships/slideLayout" Target="../slideLayouts/slideLayout19.xml"/><Relationship Id="rId3" Type="http://schemas.openxmlformats.org/officeDocument/2006/relationships/slideLayout" Target="../slideLayouts/slideLayout20.xml"/><Relationship Id="rId4" Type="http://schemas.openxmlformats.org/officeDocument/2006/relationships/slideLayout" Target="../slideLayouts/slideLayout21.xml"/><Relationship Id="rId9" Type="http://schemas.openxmlformats.org/officeDocument/2006/relationships/slideLayout" Target="../slideLayouts/slideLayout26.xml"/><Relationship Id="rId5" Type="http://schemas.openxmlformats.org/officeDocument/2006/relationships/slideLayout" Target="../slideLayouts/slideLayout22.xml"/><Relationship Id="rId6" Type="http://schemas.openxmlformats.org/officeDocument/2006/relationships/slideLayout" Target="../slideLayouts/slideLayout23.xml"/><Relationship Id="rId7" Type="http://schemas.openxmlformats.org/officeDocument/2006/relationships/slideLayout" Target="../slideLayouts/slideLayout24.xml"/><Relationship Id="rId8"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61" name="Shape 61"/>
        <p:cNvGrpSpPr/>
        <p:nvPr/>
      </p:nvGrpSpPr>
      <p:grpSpPr>
        <a:xfrm>
          <a:off x="0" y="0"/>
          <a:ext cx="0" cy="0"/>
          <a:chOff x="0" y="0"/>
          <a:chExt cx="0" cy="0"/>
        </a:xfrm>
      </p:grpSpPr>
      <p:sp>
        <p:nvSpPr>
          <p:cNvPr id="62" name="Google Shape;62;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63" name="Google Shape;63;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64" name="Google Shape;64;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1.xml"/><Relationship Id="rId3" Type="http://schemas.openxmlformats.org/officeDocument/2006/relationships/image" Target="../media/image28.gi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21.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4.xml"/><Relationship Id="rId3" Type="http://schemas.openxmlformats.org/officeDocument/2006/relationships/hyperlink" Target="https://www.ediciones-eni.com/open/mediabook.aspx?idR=4af1c999e1b6d14b6284c5da3e591be2" TargetMode="External"/><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6.xml"/><Relationship Id="rId3" Type="http://schemas.openxmlformats.org/officeDocument/2006/relationships/image" Target="../media/image39.gi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7.xml"/><Relationship Id="rId3" Type="http://schemas.openxmlformats.org/officeDocument/2006/relationships/hyperlink" Target="https://www.reddit.com/r/Bitwarden/comments/m6ho89/bug_report_visual_bug_french_version_windows/" TargetMode="Externa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29.xml"/><Relationship Id="rId3"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1.xml"/><Relationship Id="rId3" Type="http://schemas.openxmlformats.org/officeDocument/2006/relationships/image" Target="../media/image2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26.gi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 Id="rId3" Type="http://schemas.openxmlformats.org/officeDocument/2006/relationships/image" Target="../media/image2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8.xml"/><Relationship Id="rId3" Type="http://schemas.openxmlformats.org/officeDocument/2006/relationships/image" Target="../media/image34.png"/><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4.png"/><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2.png"/><Relationship Id="rId5" Type="http://schemas.openxmlformats.org/officeDocument/2006/relationships/slide" Target="/ppt/slides/slide6.xml"/><Relationship Id="rId6" Type="http://schemas.openxmlformats.org/officeDocument/2006/relationships/slide" Target="/ppt/slides/slide20.xml"/><Relationship Id="rId7" Type="http://schemas.openxmlformats.org/officeDocument/2006/relationships/slide" Target="/ppt/slides/slide40.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0.xml"/><Relationship Id="rId3" Type="http://schemas.openxmlformats.org/officeDocument/2006/relationships/image" Target="../media/image38.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2.xml"/><Relationship Id="rId3" Type="http://schemas.openxmlformats.org/officeDocument/2006/relationships/image" Target="../media/image41.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3.xml"/><Relationship Id="rId3" Type="http://schemas.openxmlformats.org/officeDocument/2006/relationships/image" Target="../media/image29.png"/><Relationship Id="rId4"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55.xml"/><Relationship Id="rId3" Type="http://schemas.openxmlformats.org/officeDocument/2006/relationships/image" Target="../media/image3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7.xml"/><Relationship Id="rId3" Type="http://schemas.openxmlformats.org/officeDocument/2006/relationships/image" Target="../media/image3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8.xml"/><Relationship Id="rId3" Type="http://schemas.openxmlformats.org/officeDocument/2006/relationships/image" Target="../media/image3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0.xml"/><Relationship Id="rId3" Type="http://schemas.openxmlformats.org/officeDocument/2006/relationships/image" Target="../media/image43.gif"/></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63.xml"/><Relationship Id="rId3" Type="http://schemas.openxmlformats.org/officeDocument/2006/relationships/image" Target="../media/image3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64.xml"/><Relationship Id="rId3" Type="http://schemas.openxmlformats.org/officeDocument/2006/relationships/image" Target="../media/image4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5.xml"/><Relationship Id="rId3" Type="http://schemas.openxmlformats.org/officeDocument/2006/relationships/image" Target="../media/image44.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8.xml"/><Relationship Id="rId3" Type="http://schemas.openxmlformats.org/officeDocument/2006/relationships/image" Target="../media/image4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69.xml"/><Relationship Id="rId3" Type="http://schemas.openxmlformats.org/officeDocument/2006/relationships/image" Target="../media/image49.png"/><Relationship Id="rId4" Type="http://schemas.openxmlformats.org/officeDocument/2006/relationships/image" Target="../media/image4.png"/><Relationship Id="rId5" Type="http://schemas.openxmlformats.org/officeDocument/2006/relationships/hyperlink" Target="https://academybugs.com/find-bugs/"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0.xml"/><Relationship Id="rId3" Type="http://schemas.openxmlformats.org/officeDocument/2006/relationships/image" Target="../media/image4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1.xml"/><Relationship Id="rId3" Type="http://schemas.openxmlformats.org/officeDocument/2006/relationships/image" Target="../media/image40.png"/><Relationship Id="rId4" Type="http://schemas.openxmlformats.org/officeDocument/2006/relationships/image" Target="../media/image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72.xml"/><Relationship Id="rId3" Type="http://schemas.openxmlformats.org/officeDocument/2006/relationships/image" Target="../media/image40.png"/><Relationship Id="rId4" Type="http://schemas.openxmlformats.org/officeDocument/2006/relationships/image" Target="../media/image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 Id="rId3" Type="http://schemas.openxmlformats.org/officeDocument/2006/relationships/image" Target="../media/image14.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5.xml"/><Relationship Id="rId3" Type="http://schemas.openxmlformats.org/officeDocument/2006/relationships/image" Target="../media/image4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6.xml"/><Relationship Id="rId3" Type="http://schemas.openxmlformats.org/officeDocument/2006/relationships/image" Target="../media/image46.png"/><Relationship Id="rId4" Type="http://schemas.openxmlformats.org/officeDocument/2006/relationships/hyperlink" Target="https://141647fc-7a5b-4407-a84a-78567bb3f5b0.filesusr.com/ugd/acfdb9_743bf3d31dde49578c94d97e5b96b9da.pdf" TargetMode="Externa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8.xml"/><Relationship Id="rId3" Type="http://schemas.openxmlformats.org/officeDocument/2006/relationships/image" Target="../media/image45.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1.xml"/><Relationship Id="rId3" Type="http://schemas.openxmlformats.org/officeDocument/2006/relationships/image" Target="../media/image48.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3.xml"/><Relationship Id="rId3" Type="http://schemas.openxmlformats.org/officeDocument/2006/relationships/image" Target="../media/image4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31"/>
          <p:cNvSpPr/>
          <p:nvPr/>
        </p:nvSpPr>
        <p:spPr>
          <a:xfrm>
            <a:off x="3080700" y="2547525"/>
            <a:ext cx="2982600" cy="7938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31"/>
          <p:cNvSpPr txBox="1"/>
          <p:nvPr/>
        </p:nvSpPr>
        <p:spPr>
          <a:xfrm>
            <a:off x="1461300" y="1802163"/>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 va a ser</a:t>
            </a:r>
            <a:endParaRPr b="1" sz="4000">
              <a:solidFill>
                <a:srgbClr val="DEFC52"/>
              </a:solidFill>
              <a:latin typeface="DM Sans"/>
              <a:ea typeface="DM Sans"/>
              <a:cs typeface="DM Sans"/>
              <a:sym typeface="DM Sans"/>
            </a:endParaRPr>
          </a:p>
        </p:txBody>
      </p:sp>
      <p:sp>
        <p:nvSpPr>
          <p:cNvPr id="96" name="Google Shape;96;p31"/>
          <p:cNvSpPr txBox="1"/>
          <p:nvPr/>
        </p:nvSpPr>
        <p:spPr>
          <a:xfrm>
            <a:off x="3655975" y="2541075"/>
            <a:ext cx="22275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grabada</a:t>
            </a:r>
            <a:endParaRPr b="1" sz="4000">
              <a:solidFill>
                <a:srgbClr val="EAFF6A"/>
              </a:solidFill>
              <a:latin typeface="DM Sans"/>
              <a:ea typeface="DM Sans"/>
              <a:cs typeface="DM Sans"/>
              <a:sym typeface="DM Sans"/>
            </a:endParaRPr>
          </a:p>
        </p:txBody>
      </p:sp>
      <p:sp>
        <p:nvSpPr>
          <p:cNvPr id="97" name="Google Shape;97;p31"/>
          <p:cNvSpPr/>
          <p:nvPr/>
        </p:nvSpPr>
        <p:spPr>
          <a:xfrm>
            <a:off x="3293875" y="2844525"/>
            <a:ext cx="199800" cy="199800"/>
          </a:xfrm>
          <a:prstGeom prst="ellipse">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grpSp>
        <p:nvGrpSpPr>
          <p:cNvPr id="202" name="Google Shape;202;p40"/>
          <p:cNvGrpSpPr/>
          <p:nvPr/>
        </p:nvGrpSpPr>
        <p:grpSpPr>
          <a:xfrm>
            <a:off x="473370" y="619431"/>
            <a:ext cx="738905" cy="738905"/>
            <a:chOff x="575612" y="1950748"/>
            <a:chExt cx="431100" cy="431100"/>
          </a:xfrm>
        </p:grpSpPr>
        <p:sp>
          <p:nvSpPr>
            <p:cNvPr id="203" name="Google Shape;203;p40"/>
            <p:cNvSpPr/>
            <p:nvPr/>
          </p:nvSpPr>
          <p:spPr>
            <a:xfrm>
              <a:off x="575612" y="1950748"/>
              <a:ext cx="431100" cy="4311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4" name="Google Shape;204;p40" title="ícono para pensar"/>
            <p:cNvPicPr preferRelativeResize="0"/>
            <p:nvPr/>
          </p:nvPicPr>
          <p:blipFill>
            <a:blip r:embed="rId3">
              <a:alphaModFix/>
            </a:blip>
            <a:stretch>
              <a:fillRect/>
            </a:stretch>
          </p:blipFill>
          <p:spPr>
            <a:xfrm>
              <a:off x="655125" y="2030288"/>
              <a:ext cx="272000" cy="272000"/>
            </a:xfrm>
            <a:prstGeom prst="rect">
              <a:avLst/>
            </a:prstGeom>
            <a:noFill/>
            <a:ln>
              <a:noFill/>
            </a:ln>
          </p:spPr>
        </p:pic>
      </p:grpSp>
      <p:sp>
        <p:nvSpPr>
          <p:cNvPr id="205" name="Google Shape;205;p40"/>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Para pensar</a:t>
            </a:r>
            <a:endParaRPr b="1" sz="3500">
              <a:solidFill>
                <a:srgbClr val="EAFF6A"/>
              </a:solidFill>
              <a:latin typeface="DM Sans"/>
              <a:ea typeface="DM Sans"/>
              <a:cs typeface="DM Sans"/>
              <a:sym typeface="DM Sans"/>
            </a:endParaRPr>
          </a:p>
        </p:txBody>
      </p:sp>
      <p:sp>
        <p:nvSpPr>
          <p:cNvPr id="206" name="Google Shape;206;p40"/>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2500">
                <a:solidFill>
                  <a:schemeClr val="lt1"/>
                </a:solidFill>
                <a:latin typeface="DM Sans"/>
                <a:ea typeface="DM Sans"/>
                <a:cs typeface="DM Sans"/>
                <a:sym typeface="DM Sans"/>
              </a:rPr>
              <a:t>¿Cuáles creen que son los ambientes de desarrollo?</a:t>
            </a:r>
            <a:endParaRPr b="1" sz="2500">
              <a:solidFill>
                <a:srgbClr val="B7B7B7"/>
              </a:solidFill>
              <a:latin typeface="Helvetica Neue"/>
              <a:ea typeface="Helvetica Neue"/>
              <a:cs typeface="Helvetica Neue"/>
              <a:sym typeface="Helvetica Neue"/>
            </a:endParaRPr>
          </a:p>
        </p:txBody>
      </p:sp>
      <p:sp>
        <p:nvSpPr>
          <p:cNvPr id="207" name="Google Shape;207;p40"/>
          <p:cNvSpPr txBox="1"/>
          <p:nvPr/>
        </p:nvSpPr>
        <p:spPr>
          <a:xfrm>
            <a:off x="473350" y="3279175"/>
            <a:ext cx="71694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b="1" sz="2500">
              <a:solidFill>
                <a:schemeClr val="lt1"/>
              </a:solidFill>
              <a:latin typeface="DM Sans"/>
              <a:ea typeface="DM Sans"/>
              <a:cs typeface="DM Sans"/>
              <a:sym typeface="DM Sans"/>
            </a:endParaRPr>
          </a:p>
          <a:p>
            <a:pPr indent="0" lvl="0" marL="0" rtl="0" algn="l">
              <a:spcBef>
                <a:spcPts val="0"/>
              </a:spcBef>
              <a:spcAft>
                <a:spcPts val="0"/>
              </a:spcAft>
              <a:buNone/>
            </a:pPr>
            <a:r>
              <a:rPr lang="en-GB" sz="2000">
                <a:solidFill>
                  <a:srgbClr val="83AEFB"/>
                </a:solidFill>
                <a:latin typeface="DM Sans"/>
                <a:ea typeface="DM Sans"/>
                <a:cs typeface="DM Sans"/>
                <a:sym typeface="DM Sans"/>
              </a:rPr>
              <a:t>Contesta en el chat de zoom</a:t>
            </a:r>
            <a:endParaRPr sz="2000">
              <a:solidFill>
                <a:srgbClr val="83AEFB"/>
              </a:solidFill>
              <a:latin typeface="DM Sans"/>
              <a:ea typeface="DM Sans"/>
              <a:cs typeface="DM Sans"/>
              <a:sym typeface="DM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grpSp>
        <p:nvGrpSpPr>
          <p:cNvPr id="212" name="Google Shape;212;p41"/>
          <p:cNvGrpSpPr/>
          <p:nvPr/>
        </p:nvGrpSpPr>
        <p:grpSpPr>
          <a:xfrm>
            <a:off x="2172088" y="1700250"/>
            <a:ext cx="197100" cy="197100"/>
            <a:chOff x="2172088" y="1852650"/>
            <a:chExt cx="197100" cy="197100"/>
          </a:xfrm>
        </p:grpSpPr>
        <p:sp>
          <p:nvSpPr>
            <p:cNvPr id="213" name="Google Shape;213;p41"/>
            <p:cNvSpPr/>
            <p:nvPr/>
          </p:nvSpPr>
          <p:spPr>
            <a:xfrm>
              <a:off x="2172088" y="1852650"/>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41"/>
            <p:cNvSpPr/>
            <p:nvPr/>
          </p:nvSpPr>
          <p:spPr>
            <a:xfrm>
              <a:off x="2227138" y="1907700"/>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5" name="Google Shape;215;p41"/>
          <p:cNvGrpSpPr/>
          <p:nvPr/>
        </p:nvGrpSpPr>
        <p:grpSpPr>
          <a:xfrm>
            <a:off x="2172088" y="2303375"/>
            <a:ext cx="197100" cy="197100"/>
            <a:chOff x="2172088" y="2455775"/>
            <a:chExt cx="197100" cy="197100"/>
          </a:xfrm>
        </p:grpSpPr>
        <p:sp>
          <p:nvSpPr>
            <p:cNvPr id="216" name="Google Shape;216;p41"/>
            <p:cNvSpPr/>
            <p:nvPr/>
          </p:nvSpPr>
          <p:spPr>
            <a:xfrm>
              <a:off x="2172088" y="2455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1"/>
            <p:cNvSpPr/>
            <p:nvPr/>
          </p:nvSpPr>
          <p:spPr>
            <a:xfrm>
              <a:off x="2227138" y="2510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18" name="Google Shape;218;p41"/>
          <p:cNvCxnSpPr>
            <a:endCxn id="216" idx="0"/>
          </p:cNvCxnSpPr>
          <p:nvPr/>
        </p:nvCxnSpPr>
        <p:spPr>
          <a:xfrm>
            <a:off x="2270638" y="1897475"/>
            <a:ext cx="0" cy="405900"/>
          </a:xfrm>
          <a:prstGeom prst="straightConnector1">
            <a:avLst/>
          </a:prstGeom>
          <a:noFill/>
          <a:ln cap="flat" cmpd="sng" w="9525">
            <a:solidFill>
              <a:srgbClr val="DEFC52"/>
            </a:solidFill>
            <a:prstDash val="solid"/>
            <a:round/>
            <a:headEnd len="med" w="med" type="none"/>
            <a:tailEnd len="med" w="med" type="none"/>
          </a:ln>
        </p:spPr>
      </p:cxnSp>
      <p:sp>
        <p:nvSpPr>
          <p:cNvPr id="219" name="Google Shape;219;p4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5 ambientes</a:t>
            </a:r>
            <a:endParaRPr b="1" sz="4000">
              <a:solidFill>
                <a:schemeClr val="dk1"/>
              </a:solidFill>
              <a:latin typeface="DM Sans"/>
              <a:ea typeface="DM Sans"/>
              <a:cs typeface="DM Sans"/>
              <a:sym typeface="DM Sans"/>
            </a:endParaRPr>
          </a:p>
        </p:txBody>
      </p:sp>
      <p:sp>
        <p:nvSpPr>
          <p:cNvPr id="220" name="Google Shape;220;p41"/>
          <p:cNvSpPr txBox="1"/>
          <p:nvPr/>
        </p:nvSpPr>
        <p:spPr>
          <a:xfrm>
            <a:off x="2690573" y="1579013"/>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dk1"/>
                </a:solidFill>
                <a:latin typeface="DM Sans"/>
                <a:ea typeface="DM Sans"/>
                <a:cs typeface="DM Sans"/>
                <a:sym typeface="DM Sans"/>
              </a:rPr>
              <a:t>1. </a:t>
            </a:r>
            <a:r>
              <a:rPr b="1" lang="en-GB" sz="1350">
                <a:solidFill>
                  <a:schemeClr val="dk1"/>
                </a:solidFill>
                <a:latin typeface="DM Sans"/>
                <a:ea typeface="DM Sans"/>
                <a:cs typeface="DM Sans"/>
                <a:sym typeface="DM Sans"/>
              </a:rPr>
              <a:t>Local</a:t>
            </a:r>
            <a:endParaRPr sz="1350">
              <a:solidFill>
                <a:schemeClr val="dk1"/>
              </a:solidFill>
              <a:latin typeface="DM Sans"/>
              <a:ea typeface="DM Sans"/>
              <a:cs typeface="DM Sans"/>
              <a:sym typeface="DM Sans"/>
            </a:endParaRPr>
          </a:p>
        </p:txBody>
      </p:sp>
      <p:sp>
        <p:nvSpPr>
          <p:cNvPr id="221" name="Google Shape;221;p41"/>
          <p:cNvSpPr txBox="1"/>
          <p:nvPr/>
        </p:nvSpPr>
        <p:spPr>
          <a:xfrm>
            <a:off x="2690573" y="2186069"/>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dk1"/>
                </a:solidFill>
                <a:latin typeface="DM Sans"/>
                <a:ea typeface="DM Sans"/>
                <a:cs typeface="DM Sans"/>
                <a:sym typeface="DM Sans"/>
              </a:rPr>
              <a:t>2. Desarrollo</a:t>
            </a:r>
            <a:endParaRPr sz="1350">
              <a:solidFill>
                <a:schemeClr val="dk1"/>
              </a:solidFill>
              <a:latin typeface="DM Sans"/>
              <a:ea typeface="DM Sans"/>
              <a:cs typeface="DM Sans"/>
              <a:sym typeface="DM Sans"/>
            </a:endParaRPr>
          </a:p>
        </p:txBody>
      </p:sp>
      <p:grpSp>
        <p:nvGrpSpPr>
          <p:cNvPr id="222" name="Google Shape;222;p41"/>
          <p:cNvGrpSpPr/>
          <p:nvPr/>
        </p:nvGrpSpPr>
        <p:grpSpPr>
          <a:xfrm>
            <a:off x="2172088" y="2929950"/>
            <a:ext cx="197100" cy="197100"/>
            <a:chOff x="2172088" y="3058775"/>
            <a:chExt cx="197100" cy="197100"/>
          </a:xfrm>
        </p:grpSpPr>
        <p:sp>
          <p:nvSpPr>
            <p:cNvPr id="223" name="Google Shape;223;p41"/>
            <p:cNvSpPr/>
            <p:nvPr/>
          </p:nvSpPr>
          <p:spPr>
            <a:xfrm>
              <a:off x="2172088" y="3058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41"/>
            <p:cNvSpPr/>
            <p:nvPr/>
          </p:nvSpPr>
          <p:spPr>
            <a:xfrm>
              <a:off x="2227138" y="3113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5" name="Google Shape;225;p41"/>
          <p:cNvCxnSpPr>
            <a:endCxn id="223" idx="0"/>
          </p:cNvCxnSpPr>
          <p:nvPr/>
        </p:nvCxnSpPr>
        <p:spPr>
          <a:xfrm>
            <a:off x="2270638" y="2524050"/>
            <a:ext cx="0" cy="405900"/>
          </a:xfrm>
          <a:prstGeom prst="straightConnector1">
            <a:avLst/>
          </a:prstGeom>
          <a:noFill/>
          <a:ln cap="flat" cmpd="sng" w="9525">
            <a:solidFill>
              <a:srgbClr val="DEFC52"/>
            </a:solidFill>
            <a:prstDash val="solid"/>
            <a:round/>
            <a:headEnd len="med" w="med" type="none"/>
            <a:tailEnd len="med" w="med" type="none"/>
          </a:ln>
        </p:spPr>
      </p:cxnSp>
      <p:grpSp>
        <p:nvGrpSpPr>
          <p:cNvPr id="226" name="Google Shape;226;p41"/>
          <p:cNvGrpSpPr/>
          <p:nvPr/>
        </p:nvGrpSpPr>
        <p:grpSpPr>
          <a:xfrm>
            <a:off x="2172088" y="3533075"/>
            <a:ext cx="197100" cy="197100"/>
            <a:chOff x="2172088" y="3661775"/>
            <a:chExt cx="197100" cy="197100"/>
          </a:xfrm>
        </p:grpSpPr>
        <p:sp>
          <p:nvSpPr>
            <p:cNvPr id="227" name="Google Shape;227;p41"/>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1"/>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29" name="Google Shape;229;p41"/>
          <p:cNvCxnSpPr>
            <a:endCxn id="227" idx="0"/>
          </p:cNvCxnSpPr>
          <p:nvPr/>
        </p:nvCxnSpPr>
        <p:spPr>
          <a:xfrm>
            <a:off x="2270638" y="3127175"/>
            <a:ext cx="0" cy="405900"/>
          </a:xfrm>
          <a:prstGeom prst="straightConnector1">
            <a:avLst/>
          </a:prstGeom>
          <a:noFill/>
          <a:ln cap="flat" cmpd="sng" w="9525">
            <a:solidFill>
              <a:srgbClr val="DEFC52"/>
            </a:solidFill>
            <a:prstDash val="solid"/>
            <a:round/>
            <a:headEnd len="med" w="med" type="none"/>
            <a:tailEnd len="med" w="med" type="none"/>
          </a:ln>
        </p:spPr>
      </p:cxnSp>
      <p:sp>
        <p:nvSpPr>
          <p:cNvPr id="230" name="Google Shape;230;p41"/>
          <p:cNvSpPr txBox="1"/>
          <p:nvPr/>
        </p:nvSpPr>
        <p:spPr>
          <a:xfrm>
            <a:off x="2690573" y="2793125"/>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dk1"/>
                </a:solidFill>
                <a:latin typeface="DM Sans"/>
                <a:ea typeface="DM Sans"/>
                <a:cs typeface="DM Sans"/>
                <a:sym typeface="DM Sans"/>
              </a:rPr>
              <a:t>3. Staging</a:t>
            </a:r>
            <a:endParaRPr sz="1350">
              <a:solidFill>
                <a:schemeClr val="dk1"/>
              </a:solidFill>
              <a:latin typeface="DM Sans"/>
              <a:ea typeface="DM Sans"/>
              <a:cs typeface="DM Sans"/>
              <a:sym typeface="DM Sans"/>
            </a:endParaRPr>
          </a:p>
        </p:txBody>
      </p:sp>
      <p:sp>
        <p:nvSpPr>
          <p:cNvPr id="231" name="Google Shape;231;p41"/>
          <p:cNvSpPr txBox="1"/>
          <p:nvPr/>
        </p:nvSpPr>
        <p:spPr>
          <a:xfrm>
            <a:off x="2690573" y="3400181"/>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dk1"/>
                </a:solidFill>
                <a:latin typeface="DM Sans"/>
                <a:ea typeface="DM Sans"/>
                <a:cs typeface="DM Sans"/>
                <a:sym typeface="DM Sans"/>
              </a:rPr>
              <a:t>4. Pre-producción</a:t>
            </a:r>
            <a:endParaRPr sz="1350">
              <a:solidFill>
                <a:schemeClr val="dk1"/>
              </a:solidFill>
              <a:latin typeface="DM Sans"/>
              <a:ea typeface="DM Sans"/>
              <a:cs typeface="DM Sans"/>
              <a:sym typeface="DM Sans"/>
            </a:endParaRPr>
          </a:p>
        </p:txBody>
      </p:sp>
      <p:sp>
        <p:nvSpPr>
          <p:cNvPr id="232" name="Google Shape;232;p41"/>
          <p:cNvSpPr txBox="1"/>
          <p:nvPr/>
        </p:nvSpPr>
        <p:spPr>
          <a:xfrm>
            <a:off x="2690573" y="4007238"/>
            <a:ext cx="42813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dk1"/>
                </a:solidFill>
                <a:latin typeface="DM Sans"/>
                <a:ea typeface="DM Sans"/>
                <a:cs typeface="DM Sans"/>
                <a:sym typeface="DM Sans"/>
              </a:rPr>
              <a:t>5. Producción</a:t>
            </a:r>
            <a:endParaRPr sz="1350">
              <a:solidFill>
                <a:schemeClr val="dk1"/>
              </a:solidFill>
              <a:latin typeface="DM Sans"/>
              <a:ea typeface="DM Sans"/>
              <a:cs typeface="DM Sans"/>
              <a:sym typeface="DM Sans"/>
            </a:endParaRPr>
          </a:p>
        </p:txBody>
      </p:sp>
      <p:grpSp>
        <p:nvGrpSpPr>
          <p:cNvPr id="233" name="Google Shape;233;p41"/>
          <p:cNvGrpSpPr/>
          <p:nvPr/>
        </p:nvGrpSpPr>
        <p:grpSpPr>
          <a:xfrm>
            <a:off x="2172088" y="4104900"/>
            <a:ext cx="197100" cy="197100"/>
            <a:chOff x="2172088" y="3661775"/>
            <a:chExt cx="197100" cy="197100"/>
          </a:xfrm>
        </p:grpSpPr>
        <p:sp>
          <p:nvSpPr>
            <p:cNvPr id="234" name="Google Shape;234;p41"/>
            <p:cNvSpPr/>
            <p:nvPr/>
          </p:nvSpPr>
          <p:spPr>
            <a:xfrm>
              <a:off x="2172088" y="3661775"/>
              <a:ext cx="197100" cy="197100"/>
            </a:xfrm>
            <a:prstGeom prst="ellipse">
              <a:avLst/>
            </a:prstGeom>
            <a:solidFill>
              <a:srgbClr val="DEFC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1"/>
            <p:cNvSpPr/>
            <p:nvPr/>
          </p:nvSpPr>
          <p:spPr>
            <a:xfrm>
              <a:off x="2227138" y="3716825"/>
              <a:ext cx="87000" cy="870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236" name="Google Shape;236;p41"/>
          <p:cNvCxnSpPr>
            <a:stCxn id="228" idx="4"/>
            <a:endCxn id="235" idx="0"/>
          </p:cNvCxnSpPr>
          <p:nvPr/>
        </p:nvCxnSpPr>
        <p:spPr>
          <a:xfrm>
            <a:off x="2270638" y="3675125"/>
            <a:ext cx="0" cy="484800"/>
          </a:xfrm>
          <a:prstGeom prst="straightConnector1">
            <a:avLst/>
          </a:prstGeom>
          <a:noFill/>
          <a:ln cap="flat" cmpd="sng" w="9525">
            <a:solidFill>
              <a:srgbClr val="DEFC52"/>
            </a:solidFill>
            <a:prstDash val="solid"/>
            <a:round/>
            <a:headEnd len="med" w="med" type="none"/>
            <a:tailEnd len="med" w="med" type="none"/>
          </a:ln>
        </p:spPr>
      </p:cxn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4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Ambiente local</a:t>
            </a:r>
            <a:endParaRPr b="1" sz="4000">
              <a:solidFill>
                <a:schemeClr val="dk1"/>
              </a:solidFill>
              <a:latin typeface="DM Sans"/>
              <a:ea typeface="DM Sans"/>
              <a:cs typeface="DM Sans"/>
              <a:sym typeface="DM Sans"/>
            </a:endParaRPr>
          </a:p>
        </p:txBody>
      </p:sp>
      <p:sp>
        <p:nvSpPr>
          <p:cNvPr id="242" name="Google Shape;242;p42"/>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El ambiente local es literalmente la computadora donde se puede ver el código del desarrollo. </a:t>
            </a:r>
            <a:endParaRPr sz="1350">
              <a:latin typeface="DM Sans"/>
              <a:ea typeface="DM Sans"/>
              <a:cs typeface="DM Sans"/>
              <a:sym typeface="DM Sans"/>
            </a:endParaRPr>
          </a:p>
        </p:txBody>
      </p:sp>
      <p:sp>
        <p:nvSpPr>
          <p:cNvPr id="243" name="Google Shape;243;p42"/>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Este ambiente puede ser llevado adelante por el desarrollador del proyecto o un QA al solicitar el repositorio del código para hacer pruebas de caja blanca.</a:t>
            </a:r>
            <a:endParaRPr sz="1350">
              <a:solidFill>
                <a:schemeClr val="dk1"/>
              </a:solidFill>
              <a:latin typeface="DM Sans"/>
              <a:ea typeface="DM Sans"/>
              <a:cs typeface="DM Sans"/>
              <a:sym typeface="DM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4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Ambiente desarrollo</a:t>
            </a:r>
            <a:endParaRPr b="1" sz="4000">
              <a:solidFill>
                <a:schemeClr val="dk1"/>
              </a:solidFill>
              <a:latin typeface="DM Sans"/>
              <a:ea typeface="DM Sans"/>
              <a:cs typeface="DM Sans"/>
              <a:sym typeface="DM Sans"/>
            </a:endParaRPr>
          </a:p>
        </p:txBody>
      </p:sp>
      <p:sp>
        <p:nvSpPr>
          <p:cNvPr id="249" name="Google Shape;249;p43"/>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Este ambiente implica la primera etapa de subida de código del proyecto. Es decir, el desarrollo es donde los devs unen sus proyectos y -por lo general- donde realizan las pruebas unitarias.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250" name="Google Shape;250;p43"/>
          <p:cNvSpPr txBox="1"/>
          <p:nvPr/>
        </p:nvSpPr>
        <p:spPr>
          <a:xfrm>
            <a:off x="4527575"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Suelen ser los desarrolladores quienes tienen acceso a este ambiente.</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Se recomienda no realizar pruebas en este ambiente debido a que es inestable.</a:t>
            </a:r>
            <a:endParaRPr sz="1350">
              <a:solidFill>
                <a:schemeClr val="dk1"/>
              </a:solidFill>
              <a:latin typeface="DM Sans"/>
              <a:ea typeface="DM Sans"/>
              <a:cs typeface="DM Sans"/>
              <a:sym typeface="DM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4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Ambiente staging</a:t>
            </a:r>
            <a:endParaRPr b="1" sz="4000">
              <a:solidFill>
                <a:schemeClr val="dk1"/>
              </a:solidFill>
              <a:latin typeface="DM Sans"/>
              <a:ea typeface="DM Sans"/>
              <a:cs typeface="DM Sans"/>
              <a:sym typeface="DM Sans"/>
            </a:endParaRPr>
          </a:p>
        </p:txBody>
      </p:sp>
      <p:sp>
        <p:nvSpPr>
          <p:cNvPr id="256" name="Google Shape;256;p44"/>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Staging es el primer ambiente donde los QA realizan pruebas, debido a que posee cierta estabilidad que no se asemeja al ambiente productivo.</a:t>
            </a:r>
            <a:endParaRPr sz="1350">
              <a:latin typeface="DM Sans"/>
              <a:ea typeface="DM Sans"/>
              <a:cs typeface="DM Sans"/>
              <a:sym typeface="DM Sans"/>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4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Ambiente preproducción</a:t>
            </a:r>
            <a:endParaRPr b="1" sz="4000">
              <a:solidFill>
                <a:schemeClr val="dk1"/>
              </a:solidFill>
              <a:latin typeface="DM Sans"/>
              <a:ea typeface="DM Sans"/>
              <a:cs typeface="DM Sans"/>
              <a:sym typeface="DM Sans"/>
            </a:endParaRPr>
          </a:p>
        </p:txBody>
      </p:sp>
      <p:sp>
        <p:nvSpPr>
          <p:cNvPr id="262" name="Google Shape;262;p45"/>
          <p:cNvSpPr txBox="1"/>
          <p:nvPr/>
        </p:nvSpPr>
        <p:spPr>
          <a:xfrm>
            <a:off x="47335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Preproducción es el ambiente donde se realizará el UAT para la integración con lo que ya existe.</a:t>
            </a:r>
            <a:endParaRPr sz="1350">
              <a:latin typeface="DM Sans"/>
              <a:ea typeface="DM Sans"/>
              <a:cs typeface="DM Sans"/>
              <a:sym typeface="DM Sans"/>
            </a:endParaRPr>
          </a:p>
        </p:txBody>
      </p:sp>
      <p:sp>
        <p:nvSpPr>
          <p:cNvPr id="263" name="Google Shape;263;p45"/>
          <p:cNvSpPr txBox="1"/>
          <p:nvPr/>
        </p:nvSpPr>
        <p:spPr>
          <a:xfrm>
            <a:off x="4562200" y="1908175"/>
            <a:ext cx="383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Además, en preproducción se encontrarán los desarrollos con menor cantidad de fallas porque  es el paso previo a la salida a producción.</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Ambiente producción</a:t>
            </a:r>
            <a:endParaRPr b="1" sz="4000">
              <a:solidFill>
                <a:schemeClr val="dk1"/>
              </a:solidFill>
              <a:latin typeface="DM Sans"/>
              <a:ea typeface="DM Sans"/>
              <a:cs typeface="DM Sans"/>
              <a:sym typeface="DM Sans"/>
            </a:endParaRPr>
          </a:p>
        </p:txBody>
      </p:sp>
      <p:sp>
        <p:nvSpPr>
          <p:cNvPr id="269" name="Google Shape;269;p46"/>
          <p:cNvSpPr txBox="1"/>
          <p:nvPr/>
        </p:nvSpPr>
        <p:spPr>
          <a:xfrm>
            <a:off x="473350" y="1908175"/>
            <a:ext cx="56268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Producción es el ambiente final donde los usuarios y todos tendrán acceso al contenido generado.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Los QA -al momento de realizar subidas- harán pruebas para asegurar que lo desarrollado finalmente funciona correctamente.</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Build</a:t>
            </a:r>
            <a:endParaRPr b="1" sz="4000">
              <a:solidFill>
                <a:schemeClr val="dk1"/>
              </a:solidFill>
              <a:latin typeface="DM Sans"/>
              <a:ea typeface="DM Sans"/>
              <a:cs typeface="DM Sans"/>
              <a:sym typeface="DM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48"/>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Build</a:t>
            </a:r>
            <a:endParaRPr b="1" sz="4000">
              <a:solidFill>
                <a:schemeClr val="dk1"/>
              </a:solidFill>
              <a:latin typeface="DM Sans"/>
              <a:ea typeface="DM Sans"/>
              <a:cs typeface="DM Sans"/>
              <a:sym typeface="DM Sans"/>
            </a:endParaRPr>
          </a:p>
        </p:txBody>
      </p:sp>
      <p:sp>
        <p:nvSpPr>
          <p:cNvPr id="280" name="Google Shape;280;p48"/>
          <p:cNvSpPr txBox="1"/>
          <p:nvPr/>
        </p:nvSpPr>
        <p:spPr>
          <a:xfrm>
            <a:off x="457725" y="2211625"/>
            <a:ext cx="47301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Build surge del término construcción en inglés y hace referencia particularmente a una construcción del código.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En definitiva, build convierte archivos de código fuente en software aislado, utilizándose mucho para aplicaciones móviles o videojuegos.</a:t>
            </a:r>
            <a:endParaRPr sz="1350">
              <a:latin typeface="DM Sans"/>
              <a:ea typeface="DM Sans"/>
              <a:cs typeface="DM Sans"/>
              <a:sym typeface="DM Sans"/>
            </a:endParaRPr>
          </a:p>
          <a:p>
            <a:pPr indent="0" lvl="0" marL="0" rtl="0" algn="l">
              <a:spcBef>
                <a:spcPts val="0"/>
              </a:spcBef>
              <a:spcAft>
                <a:spcPts val="0"/>
              </a:spcAft>
              <a:buNone/>
            </a:pPr>
            <a:r>
              <a:t/>
            </a:r>
            <a:endParaRPr sz="1350">
              <a:latin typeface="DM Sans"/>
              <a:ea typeface="DM Sans"/>
              <a:cs typeface="DM Sans"/>
              <a:sym typeface="DM Sans"/>
            </a:endParaRPr>
          </a:p>
        </p:txBody>
      </p:sp>
      <p:pic>
        <p:nvPicPr>
          <p:cNvPr id="281" name="Google Shape;281;p48"/>
          <p:cNvPicPr preferRelativeResize="0"/>
          <p:nvPr/>
        </p:nvPicPr>
        <p:blipFill rotWithShape="1">
          <a:blip r:embed="rId3">
            <a:alphaModFix/>
          </a:blip>
          <a:srcRect b="-2749" l="27065" r="32730" t="2750"/>
          <a:stretch/>
        </p:blipFill>
        <p:spPr>
          <a:xfrm>
            <a:off x="6368538" y="1023375"/>
            <a:ext cx="1612726" cy="30085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49"/>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Builds y ambientes</a:t>
            </a:r>
            <a:endParaRPr b="1" sz="4000">
              <a:solidFill>
                <a:schemeClr val="dk1"/>
              </a:solidFill>
              <a:latin typeface="DM Sans"/>
              <a:ea typeface="DM Sans"/>
              <a:cs typeface="DM Sans"/>
              <a:sym typeface="DM Sans"/>
            </a:endParaRPr>
          </a:p>
        </p:txBody>
      </p:sp>
      <p:sp>
        <p:nvSpPr>
          <p:cNvPr id="287" name="Google Shape;287;p49"/>
          <p:cNvSpPr txBox="1"/>
          <p:nvPr/>
        </p:nvSpPr>
        <p:spPr>
          <a:xfrm>
            <a:off x="473350" y="1908175"/>
            <a:ext cx="56268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Producción es el ambiente final donde los usuarios y todos tendrán acc</a:t>
            </a:r>
            <a:r>
              <a:rPr lang="en-GB" sz="1350">
                <a:latin typeface="DM Sans"/>
                <a:ea typeface="DM Sans"/>
                <a:cs typeface="DM Sans"/>
                <a:sym typeface="DM Sans"/>
              </a:rPr>
              <a:t>eso al contenido generado.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Los QA -al momento de realizar subidas- harán pruebas para asegurar que lo desarrollado finalmente funciona correctamente.</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Los builds al ser independientes de los ambientes no se distinguen en varias partes.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La única diferencia es que los builds consumen un ambiente u otro dependiendo el estado del desarrollo del producto.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highlight>
                  <a:srgbClr val="83AEFB"/>
                </a:highlight>
                <a:latin typeface="DM Sans"/>
                <a:ea typeface="DM Sans"/>
                <a:cs typeface="DM Sans"/>
                <a:sym typeface="DM Sans"/>
              </a:rPr>
              <a:t>Los builds poseen versionados, mientras los ambientes son únicos.</a:t>
            </a:r>
            <a:endParaRPr sz="1350">
              <a:highlight>
                <a:srgbClr val="83AEFB"/>
              </a:highlight>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32"/>
          <p:cNvSpPr txBox="1"/>
          <p:nvPr/>
        </p:nvSpPr>
        <p:spPr>
          <a:xfrm>
            <a:off x="1461300" y="225297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Defectos en el testing</a:t>
            </a:r>
            <a:endParaRPr b="1" sz="4000">
              <a:solidFill>
                <a:srgbClr val="EAFF6A"/>
              </a:solidFill>
              <a:latin typeface="DM Sans"/>
              <a:ea typeface="DM Sans"/>
              <a:cs typeface="DM Sans"/>
              <a:sym typeface="DM Sans"/>
            </a:endParaRPr>
          </a:p>
        </p:txBody>
      </p:sp>
      <p:sp>
        <p:nvSpPr>
          <p:cNvPr id="103" name="Google Shape;103;p32"/>
          <p:cNvSpPr txBox="1"/>
          <p:nvPr/>
        </p:nvSpPr>
        <p:spPr>
          <a:xfrm>
            <a:off x="1461300" y="1665250"/>
            <a:ext cx="62214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1800">
                <a:solidFill>
                  <a:schemeClr val="lt1"/>
                </a:solidFill>
                <a:latin typeface="DM Sans"/>
                <a:ea typeface="DM Sans"/>
                <a:cs typeface="DM Sans"/>
                <a:sym typeface="DM Sans"/>
              </a:rPr>
              <a:t>Clase 06.</a:t>
            </a:r>
            <a:r>
              <a:rPr lang="en-GB" sz="1800">
                <a:solidFill>
                  <a:schemeClr val="lt1"/>
                </a:solidFill>
                <a:latin typeface="DM Sans"/>
                <a:ea typeface="DM Sans"/>
                <a:cs typeface="DM Sans"/>
                <a:sym typeface="DM Sans"/>
              </a:rPr>
              <a:t> </a:t>
            </a:r>
            <a:r>
              <a:rPr lang="en-GB" sz="1800">
                <a:solidFill>
                  <a:schemeClr val="lt1"/>
                </a:solidFill>
                <a:latin typeface="DM Sans"/>
                <a:ea typeface="DM Sans"/>
                <a:cs typeface="DM Sans"/>
                <a:sym typeface="DM Sans"/>
              </a:rPr>
              <a:t>Tester QA Manual</a:t>
            </a:r>
            <a:endParaRPr sz="1600">
              <a:solidFill>
                <a:schemeClr val="lt1"/>
              </a:solidFill>
              <a:latin typeface="DM Sans"/>
              <a:ea typeface="DM Sans"/>
              <a:cs typeface="DM Sans"/>
              <a:sym typeface="DM Sans"/>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50"/>
          <p:cNvSpPr txBox="1"/>
          <p:nvPr/>
        </p:nvSpPr>
        <p:spPr>
          <a:xfrm>
            <a:off x="1404863" y="1648200"/>
            <a:ext cx="6221400" cy="18471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¿Cuál es la diferencia entre un </a:t>
            </a:r>
            <a:r>
              <a:rPr b="1" lang="en-GB" sz="4000">
                <a:solidFill>
                  <a:schemeClr val="accent4"/>
                </a:solidFill>
                <a:latin typeface="DM Sans"/>
                <a:ea typeface="DM Sans"/>
                <a:cs typeface="DM Sans"/>
                <a:sym typeface="DM Sans"/>
              </a:rPr>
              <a:t>error</a:t>
            </a:r>
            <a:r>
              <a:rPr b="1" lang="en-GB" sz="4000">
                <a:solidFill>
                  <a:srgbClr val="FFFFFF"/>
                </a:solidFill>
                <a:latin typeface="DM Sans"/>
                <a:ea typeface="DM Sans"/>
                <a:cs typeface="DM Sans"/>
                <a:sym typeface="DM Sans"/>
              </a:rPr>
              <a:t>,</a:t>
            </a:r>
            <a:r>
              <a:rPr b="1" lang="en-GB" sz="4000">
                <a:solidFill>
                  <a:schemeClr val="accent4"/>
                </a:solidFill>
                <a:latin typeface="DM Sans"/>
                <a:ea typeface="DM Sans"/>
                <a:cs typeface="DM Sans"/>
                <a:sym typeface="DM Sans"/>
              </a:rPr>
              <a:t> fallo </a:t>
            </a:r>
            <a:r>
              <a:rPr b="1" lang="en-GB" sz="4000">
                <a:solidFill>
                  <a:srgbClr val="FFFFFF"/>
                </a:solidFill>
                <a:latin typeface="DM Sans"/>
                <a:ea typeface="DM Sans"/>
                <a:cs typeface="DM Sans"/>
                <a:sym typeface="DM Sans"/>
              </a:rPr>
              <a:t>y </a:t>
            </a:r>
            <a:r>
              <a:rPr b="1" lang="en-GB" sz="4000">
                <a:solidFill>
                  <a:schemeClr val="accent4"/>
                </a:solidFill>
                <a:latin typeface="DM Sans"/>
                <a:ea typeface="DM Sans"/>
                <a:cs typeface="DM Sans"/>
                <a:sym typeface="DM Sans"/>
              </a:rPr>
              <a:t>defecto</a:t>
            </a:r>
            <a:r>
              <a:rPr b="1" lang="en-GB" sz="4000">
                <a:solidFill>
                  <a:schemeClr val="lt1"/>
                </a:solidFill>
                <a:latin typeface="DM Sans"/>
                <a:ea typeface="DM Sans"/>
                <a:cs typeface="DM Sans"/>
                <a:sym typeface="DM Sans"/>
              </a:rPr>
              <a:t>?</a:t>
            </a:r>
            <a:endParaRPr b="1" sz="4000">
              <a:solidFill>
                <a:srgbClr val="EA90FF"/>
              </a:solidFill>
              <a:latin typeface="DM Sans"/>
              <a:ea typeface="DM Sans"/>
              <a:cs typeface="DM Sans"/>
              <a:sym typeface="DM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p51"/>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Diferencias</a:t>
            </a:r>
            <a:endParaRPr b="1" sz="4000">
              <a:solidFill>
                <a:schemeClr val="dk1"/>
              </a:solidFill>
              <a:latin typeface="DM Sans"/>
              <a:ea typeface="DM Sans"/>
              <a:cs typeface="DM Sans"/>
              <a:sym typeface="DM Sans"/>
            </a:endParaRPr>
          </a:p>
        </p:txBody>
      </p:sp>
      <p:sp>
        <p:nvSpPr>
          <p:cNvPr id="298" name="Google Shape;298;p51"/>
          <p:cNvSpPr txBox="1"/>
          <p:nvPr/>
        </p:nvSpPr>
        <p:spPr>
          <a:xfrm>
            <a:off x="457725" y="2211625"/>
            <a:ext cx="47301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Una persona puede cometer un </a:t>
            </a:r>
            <a:r>
              <a:rPr lang="en-GB" sz="1350">
                <a:highlight>
                  <a:srgbClr val="EAFF6A"/>
                </a:highlight>
                <a:latin typeface="DM Sans"/>
                <a:ea typeface="DM Sans"/>
                <a:cs typeface="DM Sans"/>
                <a:sym typeface="DM Sans"/>
              </a:rPr>
              <a:t>error</a:t>
            </a:r>
            <a:r>
              <a:rPr lang="en-GB" sz="1350">
                <a:latin typeface="DM Sans"/>
                <a:ea typeface="DM Sans"/>
                <a:cs typeface="DM Sans"/>
                <a:sym typeface="DM Sans"/>
              </a:rPr>
              <a:t> que puede llevar a la introducción de un </a:t>
            </a:r>
            <a:r>
              <a:rPr lang="en-GB" sz="1350">
                <a:highlight>
                  <a:srgbClr val="EAFF6A"/>
                </a:highlight>
                <a:latin typeface="DM Sans"/>
                <a:ea typeface="DM Sans"/>
                <a:cs typeface="DM Sans"/>
                <a:sym typeface="DM Sans"/>
              </a:rPr>
              <a:t>defecto</a:t>
            </a:r>
            <a:r>
              <a:rPr lang="en-GB" sz="1350">
                <a:latin typeface="DM Sans"/>
                <a:ea typeface="DM Sans"/>
                <a:cs typeface="DM Sans"/>
                <a:sym typeface="DM Sans"/>
              </a:rPr>
              <a:t> (bug) en el código software y que resulte en una </a:t>
            </a:r>
            <a:r>
              <a:rPr lang="en-GB" sz="1350">
                <a:highlight>
                  <a:srgbClr val="EAFF6A"/>
                </a:highlight>
                <a:latin typeface="DM Sans"/>
                <a:ea typeface="DM Sans"/>
                <a:cs typeface="DM Sans"/>
                <a:sym typeface="DM Sans"/>
              </a:rPr>
              <a:t>falla</a:t>
            </a:r>
            <a:r>
              <a:rPr lang="en-GB" sz="1350">
                <a:latin typeface="DM Sans"/>
                <a:ea typeface="DM Sans"/>
                <a:cs typeface="DM Sans"/>
                <a:sym typeface="DM Sans"/>
              </a:rPr>
              <a:t> en el sistema.</a:t>
            </a:r>
            <a:endParaRPr sz="1350">
              <a:latin typeface="DM Sans"/>
              <a:ea typeface="DM Sans"/>
              <a:cs typeface="DM Sans"/>
              <a:sym typeface="DM Sans"/>
            </a:endParaRPr>
          </a:p>
        </p:txBody>
      </p:sp>
      <p:pic>
        <p:nvPicPr>
          <p:cNvPr id="299" name="Google Shape;299;p51"/>
          <p:cNvPicPr preferRelativeResize="0"/>
          <p:nvPr/>
        </p:nvPicPr>
        <p:blipFill rotWithShape="1">
          <a:blip r:embed="rId3">
            <a:alphaModFix/>
          </a:blip>
          <a:srcRect b="0" l="0" r="0" t="0"/>
          <a:stretch/>
        </p:blipFill>
        <p:spPr>
          <a:xfrm>
            <a:off x="6346963" y="1666475"/>
            <a:ext cx="1655899" cy="18105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Errores</a:t>
            </a:r>
            <a:endParaRPr b="1" sz="4000">
              <a:solidFill>
                <a:schemeClr val="dk1"/>
              </a:solidFill>
              <a:latin typeface="DM Sans"/>
              <a:ea typeface="DM Sans"/>
              <a:cs typeface="DM Sans"/>
              <a:sym typeface="DM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5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Error</a:t>
            </a:r>
            <a:endParaRPr b="1" sz="4000">
              <a:solidFill>
                <a:schemeClr val="dk1"/>
              </a:solidFill>
              <a:latin typeface="DM Sans"/>
              <a:ea typeface="DM Sans"/>
              <a:cs typeface="DM Sans"/>
              <a:sym typeface="DM Sans"/>
            </a:endParaRPr>
          </a:p>
        </p:txBody>
      </p:sp>
      <p:sp>
        <p:nvSpPr>
          <p:cNvPr id="310" name="Google Shape;310;p53"/>
          <p:cNvSpPr txBox="1"/>
          <p:nvPr/>
        </p:nvSpPr>
        <p:spPr>
          <a:xfrm>
            <a:off x="457725" y="1983025"/>
            <a:ext cx="4730100" cy="2262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Es una acción humana que produce un resultado incorrecto, una idea equivocada de algo. El error es una equivocación de parte del desarrollador o del analista. Un error puede llevarnos a generar uno o más defectos.</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Es una desviación o algo que está mal y se encuentra en la etapa en la cual se originó.</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Algunos ejemplos: </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Error en la lógica de la programación.</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Un requerimiento que esté mal especificado.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311" name="Google Shape;311;p53"/>
          <p:cNvPicPr preferRelativeResize="0"/>
          <p:nvPr/>
        </p:nvPicPr>
        <p:blipFill rotWithShape="1">
          <a:blip r:embed="rId3">
            <a:alphaModFix/>
          </a:blip>
          <a:srcRect b="0" l="0" r="0" t="0"/>
          <a:stretch/>
        </p:blipFill>
        <p:spPr>
          <a:xfrm>
            <a:off x="5810350" y="1177175"/>
            <a:ext cx="2789150" cy="2789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54"/>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Ejemplo de error</a:t>
            </a:r>
            <a:endParaRPr b="1" sz="3500">
              <a:solidFill>
                <a:schemeClr val="lt1"/>
              </a:solidFill>
              <a:latin typeface="DM Sans"/>
              <a:ea typeface="DM Sans"/>
              <a:cs typeface="DM Sans"/>
              <a:sym typeface="DM Sans"/>
            </a:endParaRPr>
          </a:p>
        </p:txBody>
      </p:sp>
      <p:sp>
        <p:nvSpPr>
          <p:cNvPr id="317" name="Google Shape;317;p54"/>
          <p:cNvSpPr txBox="1"/>
          <p:nvPr/>
        </p:nvSpPr>
        <p:spPr>
          <a:xfrm>
            <a:off x="464750" y="4637850"/>
            <a:ext cx="705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300">
                <a:solidFill>
                  <a:srgbClr val="999999"/>
                </a:solidFill>
                <a:latin typeface="DM Sans"/>
                <a:ea typeface="DM Sans"/>
                <a:cs typeface="DM Sans"/>
                <a:sym typeface="DM Sans"/>
              </a:rPr>
              <a:t>Fuente: </a:t>
            </a:r>
            <a:r>
              <a:rPr lang="en-GB" sz="1300" u="sng">
                <a:solidFill>
                  <a:schemeClr val="accent5"/>
                </a:solidFill>
                <a:latin typeface="DM Sans"/>
                <a:ea typeface="DM Sans"/>
                <a:cs typeface="DM Sans"/>
                <a:sym typeface="DM Sans"/>
                <a:hlinkClick r:id="rId3">
                  <a:extLst>
                    <a:ext uri="{A12FA001-AC4F-418D-AE19-62706E023703}">
                      <ahyp:hlinkClr val="tx"/>
                    </a:ext>
                  </a:extLst>
                </a:hlinkClick>
              </a:rPr>
              <a:t>ediciones-eni</a:t>
            </a:r>
            <a:endParaRPr i="1" sz="1200" u="sng">
              <a:solidFill>
                <a:schemeClr val="accent5"/>
              </a:solidFill>
              <a:latin typeface="DM Sans"/>
              <a:ea typeface="DM Sans"/>
              <a:cs typeface="DM Sans"/>
              <a:sym typeface="DM Sans"/>
            </a:endParaRPr>
          </a:p>
        </p:txBody>
      </p:sp>
      <p:pic>
        <p:nvPicPr>
          <p:cNvPr id="318" name="Google Shape;318;p54"/>
          <p:cNvPicPr preferRelativeResize="0"/>
          <p:nvPr/>
        </p:nvPicPr>
        <p:blipFill rotWithShape="1">
          <a:blip r:embed="rId4">
            <a:alphaModFix/>
          </a:blip>
          <a:srcRect b="0" l="0" r="0" t="0"/>
          <a:stretch/>
        </p:blipFill>
        <p:spPr>
          <a:xfrm>
            <a:off x="2099738" y="1151361"/>
            <a:ext cx="4944525" cy="33507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55"/>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Defectos</a:t>
            </a:r>
            <a:endParaRPr b="1" sz="4000">
              <a:solidFill>
                <a:schemeClr val="dk1"/>
              </a:solidFill>
              <a:latin typeface="DM Sans"/>
              <a:ea typeface="DM Sans"/>
              <a:cs typeface="DM Sans"/>
              <a:sym typeface="DM Sans"/>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6"/>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Defecto</a:t>
            </a:r>
            <a:endParaRPr b="1" sz="4000">
              <a:solidFill>
                <a:schemeClr val="dk1"/>
              </a:solidFill>
              <a:latin typeface="DM Sans"/>
              <a:ea typeface="DM Sans"/>
              <a:cs typeface="DM Sans"/>
              <a:sym typeface="DM Sans"/>
            </a:endParaRPr>
          </a:p>
        </p:txBody>
      </p:sp>
      <p:sp>
        <p:nvSpPr>
          <p:cNvPr id="329" name="Google Shape;329;p56"/>
          <p:cNvSpPr txBox="1"/>
          <p:nvPr/>
        </p:nvSpPr>
        <p:spPr>
          <a:xfrm>
            <a:off x="457725" y="1983025"/>
            <a:ext cx="4730100" cy="2470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Es la imperfección de un componente causado por un error. El tester es quien debe reportar el defecto.</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Bug encontrado en la etapa de testing</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Es un desvío o algo que está mal y se encuentra en la etapa posterior en la que se originó.</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Algunos ejemplos:</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U</a:t>
            </a:r>
            <a:r>
              <a:rPr lang="en-GB" sz="1350">
                <a:solidFill>
                  <a:schemeClr val="dk1"/>
                </a:solidFill>
                <a:latin typeface="DM Sans"/>
                <a:ea typeface="DM Sans"/>
                <a:cs typeface="DM Sans"/>
                <a:sym typeface="DM Sans"/>
              </a:rPr>
              <a:t>n módulo de registro de usuarios tiene mala configuración en la función de conexión a base de datos.</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solidFill>
                  <a:schemeClr val="dk1"/>
                </a:solidFill>
                <a:latin typeface="DM Sans"/>
                <a:ea typeface="DM Sans"/>
                <a:cs typeface="DM Sans"/>
                <a:sym typeface="DM Sans"/>
              </a:rPr>
              <a:t>Una función de login cuenta con las variables de usuario y co</a:t>
            </a:r>
            <a:r>
              <a:rPr lang="en-GB" sz="1350">
                <a:latin typeface="DM Sans"/>
                <a:ea typeface="DM Sans"/>
                <a:cs typeface="DM Sans"/>
                <a:sym typeface="DM Sans"/>
              </a:rPr>
              <a:t>ntraseña declaradas incorrectamente.</a:t>
            </a:r>
            <a:endParaRPr sz="1350">
              <a:latin typeface="DM Sans"/>
              <a:ea typeface="DM Sans"/>
              <a:cs typeface="DM Sans"/>
              <a:sym typeface="DM Sans"/>
            </a:endParaRPr>
          </a:p>
        </p:txBody>
      </p:sp>
      <p:pic>
        <p:nvPicPr>
          <p:cNvPr id="330" name="Google Shape;330;p56"/>
          <p:cNvPicPr preferRelativeResize="0"/>
          <p:nvPr/>
        </p:nvPicPr>
        <p:blipFill rotWithShape="1">
          <a:blip r:embed="rId3">
            <a:alphaModFix/>
          </a:blip>
          <a:srcRect b="0" l="0" r="0" t="0"/>
          <a:stretch/>
        </p:blipFill>
        <p:spPr>
          <a:xfrm>
            <a:off x="5485970" y="1535250"/>
            <a:ext cx="3000130" cy="22626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57"/>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Ejemplo de defecto</a:t>
            </a:r>
            <a:endParaRPr b="1" sz="3500">
              <a:solidFill>
                <a:schemeClr val="lt1"/>
              </a:solidFill>
              <a:latin typeface="DM Sans"/>
              <a:ea typeface="DM Sans"/>
              <a:cs typeface="DM Sans"/>
              <a:sym typeface="DM Sans"/>
            </a:endParaRPr>
          </a:p>
        </p:txBody>
      </p:sp>
      <p:sp>
        <p:nvSpPr>
          <p:cNvPr id="336" name="Google Shape;336;p57"/>
          <p:cNvSpPr txBox="1"/>
          <p:nvPr/>
        </p:nvSpPr>
        <p:spPr>
          <a:xfrm>
            <a:off x="464750" y="4637850"/>
            <a:ext cx="7056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300">
                <a:solidFill>
                  <a:srgbClr val="999999"/>
                </a:solidFill>
                <a:latin typeface="DM Sans"/>
                <a:ea typeface="DM Sans"/>
                <a:cs typeface="DM Sans"/>
                <a:sym typeface="DM Sans"/>
              </a:rPr>
              <a:t>Fuente: </a:t>
            </a:r>
            <a:r>
              <a:rPr lang="en-GB" sz="1300" u="sng">
                <a:solidFill>
                  <a:schemeClr val="accent5"/>
                </a:solidFill>
                <a:latin typeface="DM Sans"/>
                <a:ea typeface="DM Sans"/>
                <a:cs typeface="DM Sans"/>
                <a:sym typeface="DM Sans"/>
                <a:hlinkClick r:id="rId3">
                  <a:extLst>
                    <a:ext uri="{A12FA001-AC4F-418D-AE19-62706E023703}">
                      <ahyp:hlinkClr val="tx"/>
                    </a:ext>
                  </a:extLst>
                </a:hlinkClick>
              </a:rPr>
              <a:t>reddit</a:t>
            </a:r>
            <a:endParaRPr i="1" sz="1200" u="sng">
              <a:solidFill>
                <a:schemeClr val="accent5"/>
              </a:solidFill>
              <a:latin typeface="DM Sans"/>
              <a:ea typeface="DM Sans"/>
              <a:cs typeface="DM Sans"/>
              <a:sym typeface="DM Sans"/>
            </a:endParaRPr>
          </a:p>
        </p:txBody>
      </p:sp>
      <p:pic>
        <p:nvPicPr>
          <p:cNvPr id="337" name="Google Shape;337;p57"/>
          <p:cNvPicPr preferRelativeResize="0"/>
          <p:nvPr/>
        </p:nvPicPr>
        <p:blipFill rotWithShape="1">
          <a:blip r:embed="rId4">
            <a:alphaModFix/>
          </a:blip>
          <a:srcRect b="0" l="0" r="0" t="0"/>
          <a:stretch/>
        </p:blipFill>
        <p:spPr>
          <a:xfrm>
            <a:off x="2035313" y="1070051"/>
            <a:ext cx="5073374" cy="31021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58"/>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Fallas</a:t>
            </a:r>
            <a:endParaRPr b="1" sz="4000">
              <a:solidFill>
                <a:schemeClr val="dk1"/>
              </a:solidFill>
              <a:latin typeface="DM Sans"/>
              <a:ea typeface="DM Sans"/>
              <a:cs typeface="DM Sans"/>
              <a:sym typeface="DM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59"/>
          <p:cNvSpPr/>
          <p:nvPr/>
        </p:nvSpPr>
        <p:spPr>
          <a:xfrm>
            <a:off x="647400" y="1189150"/>
            <a:ext cx="7849200" cy="33174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9"/>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Falla</a:t>
            </a:r>
            <a:endParaRPr b="1" sz="3500">
              <a:solidFill>
                <a:schemeClr val="lt1"/>
              </a:solidFill>
              <a:latin typeface="DM Sans"/>
              <a:ea typeface="DM Sans"/>
              <a:cs typeface="DM Sans"/>
              <a:sym typeface="DM Sans"/>
            </a:endParaRPr>
          </a:p>
        </p:txBody>
      </p:sp>
      <p:sp>
        <p:nvSpPr>
          <p:cNvPr id="349" name="Google Shape;349;p59"/>
          <p:cNvSpPr txBox="1"/>
          <p:nvPr/>
        </p:nvSpPr>
        <p:spPr>
          <a:xfrm>
            <a:off x="917700" y="1733100"/>
            <a:ext cx="21663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Es la manifestación visible de un defecto. Es decir que si un defecto es encontrado durante la ejecución de una aplicación entonces va a producir un fallo.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350" name="Google Shape;350;p59"/>
          <p:cNvPicPr preferRelativeResize="0"/>
          <p:nvPr/>
        </p:nvPicPr>
        <p:blipFill rotWithShape="1">
          <a:blip r:embed="rId3">
            <a:alphaModFix/>
          </a:blip>
          <a:srcRect b="0" l="0" r="0" t="0"/>
          <a:stretch/>
        </p:blipFill>
        <p:spPr>
          <a:xfrm>
            <a:off x="3349350" y="1751913"/>
            <a:ext cx="4831650" cy="2191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 name="Shape 107"/>
        <p:cNvGrpSpPr/>
        <p:nvPr/>
      </p:nvGrpSpPr>
      <p:grpSpPr>
        <a:xfrm>
          <a:off x="0" y="0"/>
          <a:ext cx="0" cy="0"/>
          <a:chOff x="0" y="0"/>
          <a:chExt cx="0" cy="0"/>
        </a:xfrm>
      </p:grpSpPr>
      <p:sp>
        <p:nvSpPr>
          <p:cNvPr id="108" name="Google Shape;108;p33"/>
          <p:cNvSpPr txBox="1"/>
          <p:nvPr/>
        </p:nvSpPr>
        <p:spPr>
          <a:xfrm>
            <a:off x="501450" y="468275"/>
            <a:ext cx="81411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000">
                <a:solidFill>
                  <a:srgbClr val="EAFF6A"/>
                </a:solidFill>
                <a:latin typeface="DM Sans"/>
                <a:ea typeface="DM Sans"/>
                <a:cs typeface="DM Sans"/>
                <a:sym typeface="DM Sans"/>
              </a:rPr>
              <a:t>Objetivos de la clase</a:t>
            </a:r>
            <a:endParaRPr b="1" sz="3000">
              <a:solidFill>
                <a:srgbClr val="EAFF6A"/>
              </a:solidFill>
              <a:latin typeface="DM Sans"/>
              <a:ea typeface="DM Sans"/>
              <a:cs typeface="DM Sans"/>
              <a:sym typeface="DM Sans"/>
            </a:endParaRPr>
          </a:p>
        </p:txBody>
      </p:sp>
      <p:pic>
        <p:nvPicPr>
          <p:cNvPr id="109" name="Google Shape;109;p33"/>
          <p:cNvPicPr preferRelativeResize="0"/>
          <p:nvPr/>
        </p:nvPicPr>
        <p:blipFill>
          <a:blip r:embed="rId3">
            <a:alphaModFix/>
          </a:blip>
          <a:stretch>
            <a:fillRect/>
          </a:stretch>
        </p:blipFill>
        <p:spPr>
          <a:xfrm>
            <a:off x="2172138" y="2178713"/>
            <a:ext cx="196975" cy="196975"/>
          </a:xfrm>
          <a:prstGeom prst="rect">
            <a:avLst/>
          </a:prstGeom>
          <a:noFill/>
          <a:ln>
            <a:noFill/>
          </a:ln>
        </p:spPr>
      </p:pic>
      <p:sp>
        <p:nvSpPr>
          <p:cNvPr id="110" name="Google Shape;110;p33"/>
          <p:cNvSpPr txBox="1"/>
          <p:nvPr/>
        </p:nvSpPr>
        <p:spPr>
          <a:xfrm>
            <a:off x="2690561" y="2054738"/>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sz="1350">
                <a:solidFill>
                  <a:schemeClr val="lt1"/>
                </a:solidFill>
                <a:latin typeface="DM Sans"/>
                <a:ea typeface="DM Sans"/>
                <a:cs typeface="DM Sans"/>
                <a:sym typeface="DM Sans"/>
              </a:rPr>
              <a:t>Diferenciar </a:t>
            </a:r>
            <a:r>
              <a:rPr lang="en-GB" sz="1350">
                <a:solidFill>
                  <a:schemeClr val="lt1"/>
                </a:solidFill>
                <a:latin typeface="DM Sans"/>
                <a:ea typeface="DM Sans"/>
                <a:cs typeface="DM Sans"/>
                <a:sym typeface="DM Sans"/>
              </a:rPr>
              <a:t>los conceptos de fallo, error y defecto.</a:t>
            </a:r>
            <a:endParaRPr sz="1350">
              <a:solidFill>
                <a:schemeClr val="lt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lt1"/>
              </a:solidFill>
              <a:latin typeface="DM Sans"/>
              <a:ea typeface="DM Sans"/>
              <a:cs typeface="DM Sans"/>
              <a:sym typeface="DM Sans"/>
            </a:endParaRPr>
          </a:p>
        </p:txBody>
      </p:sp>
      <p:pic>
        <p:nvPicPr>
          <p:cNvPr id="111" name="Google Shape;111;p33"/>
          <p:cNvPicPr preferRelativeResize="0"/>
          <p:nvPr/>
        </p:nvPicPr>
        <p:blipFill>
          <a:blip r:embed="rId3">
            <a:alphaModFix/>
          </a:blip>
          <a:stretch>
            <a:fillRect/>
          </a:stretch>
        </p:blipFill>
        <p:spPr>
          <a:xfrm>
            <a:off x="2172738" y="3009863"/>
            <a:ext cx="196975" cy="196975"/>
          </a:xfrm>
          <a:prstGeom prst="rect">
            <a:avLst/>
          </a:prstGeom>
          <a:noFill/>
          <a:ln>
            <a:noFill/>
          </a:ln>
        </p:spPr>
      </p:pic>
      <p:sp>
        <p:nvSpPr>
          <p:cNvPr id="112" name="Google Shape;112;p33"/>
          <p:cNvSpPr txBox="1"/>
          <p:nvPr/>
        </p:nvSpPr>
        <p:spPr>
          <a:xfrm>
            <a:off x="2690561" y="2902563"/>
            <a:ext cx="4281300" cy="600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b="1" lang="en-GB" sz="1350">
                <a:solidFill>
                  <a:schemeClr val="lt1"/>
                </a:solidFill>
                <a:latin typeface="DM Sans"/>
                <a:ea typeface="DM Sans"/>
                <a:cs typeface="DM Sans"/>
                <a:sym typeface="DM Sans"/>
              </a:rPr>
              <a:t>Comprender</a:t>
            </a:r>
            <a:r>
              <a:rPr lang="en-GB" sz="1350">
                <a:solidFill>
                  <a:schemeClr val="lt1"/>
                </a:solidFill>
                <a:latin typeface="DM Sans"/>
                <a:ea typeface="DM Sans"/>
                <a:cs typeface="DM Sans"/>
                <a:sym typeface="DM Sans"/>
              </a:rPr>
              <a:t> cómo participa el testing en un proceso de desarrollo de software.</a:t>
            </a:r>
            <a:endParaRPr sz="1350">
              <a:solidFill>
                <a:schemeClr val="lt1"/>
              </a:solidFill>
              <a:latin typeface="DM Sans"/>
              <a:ea typeface="DM Sans"/>
              <a:cs typeface="DM Sans"/>
              <a:sym typeface="DM Sans"/>
            </a:endParaRPr>
          </a:p>
        </p:txBody>
      </p:sp>
      <p:cxnSp>
        <p:nvCxnSpPr>
          <p:cNvPr id="113" name="Google Shape;113;p33"/>
          <p:cNvCxnSpPr>
            <a:stCxn id="109" idx="2"/>
            <a:endCxn id="111" idx="0"/>
          </p:cNvCxnSpPr>
          <p:nvPr/>
        </p:nvCxnSpPr>
        <p:spPr>
          <a:xfrm flipH="1" rot="-5400000">
            <a:off x="1953825" y="2692487"/>
            <a:ext cx="634200" cy="600"/>
          </a:xfrm>
          <a:prstGeom prst="bentConnector3">
            <a:avLst>
              <a:gd fmla="val 49998" name="adj1"/>
            </a:avLst>
          </a:prstGeom>
          <a:noFill/>
          <a:ln cap="flat" cmpd="sng" w="9525">
            <a:solidFill>
              <a:srgbClr val="EAFF6A"/>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60"/>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Ejemplos de fallas</a:t>
            </a:r>
            <a:endParaRPr b="1" sz="4000">
              <a:solidFill>
                <a:schemeClr val="dk1"/>
              </a:solidFill>
              <a:latin typeface="DM Sans"/>
              <a:ea typeface="DM Sans"/>
              <a:cs typeface="DM Sans"/>
              <a:sym typeface="DM Sans"/>
            </a:endParaRPr>
          </a:p>
        </p:txBody>
      </p:sp>
      <p:sp>
        <p:nvSpPr>
          <p:cNvPr id="356" name="Google Shape;356;p60"/>
          <p:cNvSpPr txBox="1"/>
          <p:nvPr/>
        </p:nvSpPr>
        <p:spPr>
          <a:xfrm>
            <a:off x="473350" y="1908175"/>
            <a:ext cx="5626800" cy="1223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Visualización de un mensaje de alerta que no fue definido previamente por el desarrollador.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Un formulario de login que contenga los datos de acceso no te permita ingresar a la aplicación al hacer clic en el botón de ingresar.</a:t>
            </a:r>
            <a:endParaRPr sz="1350">
              <a:latin typeface="DM Sans"/>
              <a:ea typeface="DM Sans"/>
              <a:cs typeface="DM Sans"/>
              <a:sym typeface="DM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61"/>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Ejemplo de falla</a:t>
            </a:r>
            <a:endParaRPr b="1" sz="3500">
              <a:solidFill>
                <a:schemeClr val="lt1"/>
              </a:solidFill>
              <a:latin typeface="DM Sans"/>
              <a:ea typeface="DM Sans"/>
              <a:cs typeface="DM Sans"/>
              <a:sym typeface="DM Sans"/>
            </a:endParaRPr>
          </a:p>
        </p:txBody>
      </p:sp>
      <p:pic>
        <p:nvPicPr>
          <p:cNvPr id="362" name="Google Shape;362;p61"/>
          <p:cNvPicPr preferRelativeResize="0"/>
          <p:nvPr/>
        </p:nvPicPr>
        <p:blipFill rotWithShape="1">
          <a:blip r:embed="rId3">
            <a:alphaModFix/>
          </a:blip>
          <a:srcRect b="0" l="0" r="0" t="0"/>
          <a:stretch/>
        </p:blipFill>
        <p:spPr>
          <a:xfrm>
            <a:off x="1960763" y="1573950"/>
            <a:ext cx="5222474" cy="282545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62"/>
          <p:cNvSpPr txBox="1"/>
          <p:nvPr/>
        </p:nvSpPr>
        <p:spPr>
          <a:xfrm>
            <a:off x="1461300" y="220230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Defectos, causas raíz y efectos</a:t>
            </a:r>
            <a:endParaRPr b="1" sz="4000">
              <a:solidFill>
                <a:schemeClr val="dk1"/>
              </a:solidFill>
              <a:latin typeface="DM Sans"/>
              <a:ea typeface="DM Sans"/>
              <a:cs typeface="DM Sans"/>
              <a:sym typeface="DM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63"/>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Definiciones</a:t>
            </a:r>
            <a:endParaRPr b="1" sz="4000">
              <a:solidFill>
                <a:schemeClr val="dk1"/>
              </a:solidFill>
              <a:latin typeface="DM Sans"/>
              <a:ea typeface="DM Sans"/>
              <a:cs typeface="DM Sans"/>
              <a:sym typeface="DM Sans"/>
            </a:endParaRPr>
          </a:p>
        </p:txBody>
      </p:sp>
      <p:sp>
        <p:nvSpPr>
          <p:cNvPr id="373" name="Google Shape;373;p63"/>
          <p:cNvSpPr txBox="1"/>
          <p:nvPr/>
        </p:nvSpPr>
        <p:spPr>
          <a:xfrm>
            <a:off x="457725" y="1983025"/>
            <a:ext cx="4730100" cy="2055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Se pueden analizar los defectos para identificar sus causas raíz, con el propósito de reducir la ocurrencia de defectos similares.</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Al centrarse en las causas raíz más significativas, el análisis puede conducir a mejoras en el proceso que previenen la introducción de un número significativo de futuros defectos.</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Como consecuencias de estos defectos, tendremos acciones que surgen y serán los efectos.</a:t>
            </a:r>
            <a:endParaRPr sz="1350">
              <a:latin typeface="DM Sans"/>
              <a:ea typeface="DM Sans"/>
              <a:cs typeface="DM Sans"/>
              <a:sym typeface="DM Sans"/>
            </a:endParaRPr>
          </a:p>
        </p:txBody>
      </p:sp>
      <p:pic>
        <p:nvPicPr>
          <p:cNvPr id="374" name="Google Shape;374;p63"/>
          <p:cNvPicPr preferRelativeResize="0"/>
          <p:nvPr/>
        </p:nvPicPr>
        <p:blipFill rotWithShape="1">
          <a:blip r:embed="rId3">
            <a:alphaModFix/>
          </a:blip>
          <a:srcRect b="-1859" l="20981" r="19192" t="1860"/>
          <a:stretch/>
        </p:blipFill>
        <p:spPr>
          <a:xfrm>
            <a:off x="6127675" y="1434550"/>
            <a:ext cx="1784476" cy="22744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6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rgbClr val="EAFF6A"/>
                </a:solidFill>
                <a:latin typeface="DM Sans"/>
                <a:ea typeface="DM Sans"/>
                <a:cs typeface="DM Sans"/>
                <a:sym typeface="DM Sans"/>
              </a:rPr>
              <a:t>Los 5 </a:t>
            </a:r>
            <a:r>
              <a:rPr b="1" i="1" lang="en-GB" sz="4000">
                <a:solidFill>
                  <a:srgbClr val="EAFF6A"/>
                </a:solidFill>
                <a:latin typeface="DM Sans"/>
                <a:ea typeface="DM Sans"/>
                <a:cs typeface="DM Sans"/>
                <a:sym typeface="DM Sans"/>
              </a:rPr>
              <a:t>¿por qué?</a:t>
            </a:r>
            <a:endParaRPr b="1" i="1" sz="4000">
              <a:solidFill>
                <a:srgbClr val="EAFF6A"/>
              </a:solidFill>
              <a:latin typeface="DM Sans"/>
              <a:ea typeface="DM Sans"/>
              <a:cs typeface="DM Sans"/>
              <a:sym typeface="DM Sans"/>
            </a:endParaRPr>
          </a:p>
        </p:txBody>
      </p:sp>
      <p:sp>
        <p:nvSpPr>
          <p:cNvPr id="380" name="Google Shape;380;p64"/>
          <p:cNvSpPr txBox="1"/>
          <p:nvPr/>
        </p:nvSpPr>
        <p:spPr>
          <a:xfrm>
            <a:off x="473350" y="1626100"/>
            <a:ext cx="7169400" cy="2493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500">
                <a:solidFill>
                  <a:schemeClr val="lt1"/>
                </a:solidFill>
                <a:latin typeface="DM Sans"/>
                <a:ea typeface="DM Sans"/>
                <a:cs typeface="DM Sans"/>
                <a:sym typeface="DM Sans"/>
              </a:rPr>
              <a:t>Es una técnica para realizar preguntas iterativas, usadas para explorar las relaciones de causa y efecto subyacentes a un problema particular.​ El objetivo principal de la técnica es determinar la causa raíz de un defecto o problema repitiendo la pregunta "¿por qué?"</a:t>
            </a:r>
            <a:endParaRPr sz="2500">
              <a:solidFill>
                <a:schemeClr val="lt1"/>
              </a:solidFill>
              <a:latin typeface="DM Sans"/>
              <a:ea typeface="DM Sans"/>
              <a:cs typeface="DM Sans"/>
              <a:sym typeface="DM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6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¿Cómo se implementa?</a:t>
            </a:r>
            <a:endParaRPr b="1" sz="4000">
              <a:solidFill>
                <a:schemeClr val="dk1"/>
              </a:solidFill>
              <a:latin typeface="DM Sans"/>
              <a:ea typeface="DM Sans"/>
              <a:cs typeface="DM Sans"/>
              <a:sym typeface="DM Sans"/>
            </a:endParaRPr>
          </a:p>
        </p:txBody>
      </p:sp>
      <p:sp>
        <p:nvSpPr>
          <p:cNvPr id="386" name="Google Shape;386;p65"/>
          <p:cNvSpPr txBox="1"/>
          <p:nvPr/>
        </p:nvSpPr>
        <p:spPr>
          <a:xfrm>
            <a:off x="47335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Cada respuesta forma la base de la siguiente pregunta. </a:t>
            </a:r>
            <a:endParaRPr sz="1350">
              <a:solidFill>
                <a:schemeClr val="dk1"/>
              </a:solidFill>
              <a:latin typeface="DM Sans"/>
              <a:ea typeface="DM Sans"/>
              <a:cs typeface="DM Sans"/>
              <a:sym typeface="DM Sans"/>
            </a:endParaRPr>
          </a:p>
          <a:p>
            <a:pPr indent="0" lvl="0" marL="0" rtl="0" algn="l">
              <a:spcBef>
                <a:spcPts val="0"/>
              </a:spcBef>
              <a:spcAft>
                <a:spcPts val="0"/>
              </a:spcAft>
              <a:buClr>
                <a:schemeClr val="dk1"/>
              </a:buClr>
              <a:buSzPts val="1100"/>
              <a:buFont typeface="Arial"/>
              <a:buNone/>
            </a:pPr>
            <a:r>
              <a:rPr lang="en-GB" sz="1350">
                <a:solidFill>
                  <a:schemeClr val="dk1"/>
                </a:solidFill>
                <a:latin typeface="DM Sans"/>
                <a:ea typeface="DM Sans"/>
                <a:cs typeface="DM Sans"/>
                <a:sym typeface="DM Sans"/>
              </a:rPr>
              <a:t>El "5" en el nombre se deriva de la observación empírica en el número de iteraciones típicamente requeridas para resolver el problema.</a:t>
            </a:r>
            <a:endParaRPr sz="1350">
              <a:latin typeface="DM Sans"/>
              <a:ea typeface="DM Sans"/>
              <a:cs typeface="DM Sans"/>
              <a:sym typeface="DM Sans"/>
            </a:endParaRPr>
          </a:p>
        </p:txBody>
      </p:sp>
      <p:sp>
        <p:nvSpPr>
          <p:cNvPr id="387" name="Google Shape;387;p65"/>
          <p:cNvSpPr txBox="1"/>
          <p:nvPr/>
        </p:nvSpPr>
        <p:spPr>
          <a:xfrm>
            <a:off x="4562200" y="1908175"/>
            <a:ext cx="3834600" cy="1223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No todos los problemas tienen una sola causa raíz.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n-GB" sz="1350">
                <a:solidFill>
                  <a:schemeClr val="dk1"/>
                </a:solidFill>
                <a:latin typeface="DM Sans"/>
                <a:ea typeface="DM Sans"/>
                <a:cs typeface="DM Sans"/>
                <a:sym typeface="DM Sans"/>
              </a:rPr>
              <a:t>Si se quieren descubrir múltiples causas raíz, el método debe ser repetido; haciendo una secuencia de preguntas por cada causa raíz.</a:t>
            </a:r>
            <a:endParaRPr sz="1350">
              <a:solidFill>
                <a:schemeClr val="dk1"/>
              </a:solidFill>
              <a:latin typeface="DM Sans"/>
              <a:ea typeface="DM Sans"/>
              <a:cs typeface="DM Sans"/>
              <a:sym typeface="DM Sans"/>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66"/>
          <p:cNvSpPr txBox="1"/>
          <p:nvPr/>
        </p:nvSpPr>
        <p:spPr>
          <a:xfrm>
            <a:off x="1461300" y="345975"/>
            <a:ext cx="6221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¿Cómo se implementa?</a:t>
            </a:r>
            <a:endParaRPr b="1" sz="3500">
              <a:solidFill>
                <a:schemeClr val="lt1"/>
              </a:solidFill>
              <a:latin typeface="DM Sans"/>
              <a:ea typeface="DM Sans"/>
              <a:cs typeface="DM Sans"/>
              <a:sym typeface="DM Sans"/>
            </a:endParaRPr>
          </a:p>
        </p:txBody>
      </p:sp>
      <p:pic>
        <p:nvPicPr>
          <p:cNvPr id="393" name="Google Shape;393;p66"/>
          <p:cNvPicPr preferRelativeResize="0"/>
          <p:nvPr/>
        </p:nvPicPr>
        <p:blipFill rotWithShape="1">
          <a:blip r:embed="rId3">
            <a:alphaModFix/>
          </a:blip>
          <a:srcRect b="0" l="0" r="0" t="0"/>
          <a:stretch/>
        </p:blipFill>
        <p:spPr>
          <a:xfrm>
            <a:off x="1461300" y="1426337"/>
            <a:ext cx="5958751" cy="31957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p6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Ejemplo de implementación</a:t>
            </a:r>
            <a:endParaRPr b="1" sz="4000">
              <a:solidFill>
                <a:schemeClr val="dk1"/>
              </a:solidFill>
              <a:latin typeface="DM Sans"/>
              <a:ea typeface="DM Sans"/>
              <a:cs typeface="DM Sans"/>
              <a:sym typeface="DM Sans"/>
            </a:endParaRPr>
          </a:p>
        </p:txBody>
      </p:sp>
      <p:sp>
        <p:nvSpPr>
          <p:cNvPr id="399" name="Google Shape;399;p67"/>
          <p:cNvSpPr txBox="1"/>
          <p:nvPr/>
        </p:nvSpPr>
        <p:spPr>
          <a:xfrm>
            <a:off x="473350" y="1908175"/>
            <a:ext cx="69954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El vehículo no arranca.</a:t>
            </a:r>
            <a:r>
              <a:rPr b="1" lang="en-GB" sz="1350">
                <a:latin typeface="DM Sans"/>
                <a:ea typeface="DM Sans"/>
                <a:cs typeface="DM Sans"/>
                <a:sym typeface="DM Sans"/>
              </a:rPr>
              <a:t> (El problema)</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latin typeface="DM Sans"/>
                <a:ea typeface="DM Sans"/>
                <a:cs typeface="DM Sans"/>
                <a:sym typeface="DM Sans"/>
              </a:rPr>
              <a:t>¿Por qué? - La batería está muerta.</a:t>
            </a:r>
            <a:r>
              <a:rPr b="1" lang="en-GB" sz="1350">
                <a:latin typeface="DM Sans"/>
                <a:ea typeface="DM Sans"/>
                <a:cs typeface="DM Sans"/>
                <a:sym typeface="DM Sans"/>
              </a:rPr>
              <a:t> (Primer ¿por qué?)</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latin typeface="DM Sans"/>
                <a:ea typeface="DM Sans"/>
                <a:cs typeface="DM Sans"/>
                <a:sym typeface="DM Sans"/>
              </a:rPr>
              <a:t>¿Por qué? - El alternador no está funcionando. </a:t>
            </a:r>
            <a:r>
              <a:rPr b="1" lang="en-GB" sz="1350">
                <a:latin typeface="DM Sans"/>
                <a:ea typeface="DM Sans"/>
                <a:cs typeface="DM Sans"/>
                <a:sym typeface="DM Sans"/>
              </a:rPr>
              <a:t>(Segundo ¿por qué?)</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latin typeface="DM Sans"/>
                <a:ea typeface="DM Sans"/>
                <a:cs typeface="DM Sans"/>
                <a:sym typeface="DM Sans"/>
              </a:rPr>
              <a:t>¿Por qué? - La correa del alternador se ha roto. </a:t>
            </a:r>
            <a:r>
              <a:rPr b="1" lang="en-GB" sz="1350">
                <a:latin typeface="DM Sans"/>
                <a:ea typeface="DM Sans"/>
                <a:cs typeface="DM Sans"/>
                <a:sym typeface="DM Sans"/>
              </a:rPr>
              <a:t>(Tercer ¿por qué?)</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latin typeface="DM Sans"/>
                <a:ea typeface="DM Sans"/>
                <a:cs typeface="DM Sans"/>
                <a:sym typeface="DM Sans"/>
              </a:rPr>
              <a:t>¿Por qué? - La correa del alternador fue mucho más allá de su vida de servicio útil y no se ha sustituido. </a:t>
            </a:r>
            <a:r>
              <a:rPr b="1" lang="en-GB" sz="1350">
                <a:latin typeface="DM Sans"/>
                <a:ea typeface="DM Sans"/>
                <a:cs typeface="DM Sans"/>
                <a:sym typeface="DM Sans"/>
              </a:rPr>
              <a:t>(Cuarto ¿por qué?)</a:t>
            </a:r>
            <a:endParaRPr b="1"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latin typeface="DM Sans"/>
                <a:ea typeface="DM Sans"/>
                <a:cs typeface="DM Sans"/>
                <a:sym typeface="DM Sans"/>
              </a:rPr>
              <a:t>¿Por qué? - El vehículo no se mantiene de acuerdo al recomendado programa de servicio. </a:t>
            </a:r>
            <a:r>
              <a:rPr b="1" lang="en-GB" sz="1350">
                <a:latin typeface="DM Sans"/>
                <a:ea typeface="DM Sans"/>
                <a:cs typeface="DM Sans"/>
                <a:sym typeface="DM Sans"/>
              </a:rPr>
              <a:t>(Quinto ¿Por qué?, una de las causas)</a:t>
            </a:r>
            <a:endParaRPr b="1" sz="1350">
              <a:latin typeface="DM Sans"/>
              <a:ea typeface="DM Sans"/>
              <a:cs typeface="DM Sans"/>
              <a:sym typeface="DM San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pic>
        <p:nvPicPr>
          <p:cNvPr id="404" name="Google Shape;404;p68"/>
          <p:cNvPicPr preferRelativeResize="0"/>
          <p:nvPr/>
        </p:nvPicPr>
        <p:blipFill rotWithShape="1">
          <a:blip r:embed="rId3">
            <a:alphaModFix/>
          </a:blip>
          <a:srcRect b="0" l="0" r="0" t="0"/>
          <a:stretch/>
        </p:blipFill>
        <p:spPr>
          <a:xfrm>
            <a:off x="219413" y="123425"/>
            <a:ext cx="8705174" cy="4896650"/>
          </a:xfrm>
          <a:prstGeom prst="rect">
            <a:avLst/>
          </a:prstGeom>
          <a:noFill/>
          <a:ln>
            <a:noFill/>
          </a:ln>
        </p:spPr>
      </p:pic>
      <p:pic>
        <p:nvPicPr>
          <p:cNvPr id="405" name="Google Shape;405;p68"/>
          <p:cNvPicPr preferRelativeResize="0"/>
          <p:nvPr/>
        </p:nvPicPr>
        <p:blipFill>
          <a:blip r:embed="rId4">
            <a:alphaModFix/>
          </a:blip>
          <a:stretch>
            <a:fillRect/>
          </a:stretch>
        </p:blipFill>
        <p:spPr>
          <a:xfrm>
            <a:off x="7921850" y="4726887"/>
            <a:ext cx="1150725" cy="29318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9" name="Shape 409"/>
        <p:cNvGrpSpPr/>
        <p:nvPr/>
      </p:nvGrpSpPr>
      <p:grpSpPr>
        <a:xfrm>
          <a:off x="0" y="0"/>
          <a:ext cx="0" cy="0"/>
          <a:chOff x="0" y="0"/>
          <a:chExt cx="0" cy="0"/>
        </a:xfrm>
      </p:grpSpPr>
      <p:sp>
        <p:nvSpPr>
          <p:cNvPr id="410" name="Google Shape;410;p69"/>
          <p:cNvSpPr txBox="1"/>
          <p:nvPr/>
        </p:nvSpPr>
        <p:spPr>
          <a:xfrm>
            <a:off x="1461300" y="1598325"/>
            <a:ext cx="6221400" cy="1431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lang="en-GB" sz="5000">
                <a:solidFill>
                  <a:srgbClr val="E8E7E3"/>
                </a:solidFill>
              </a:rPr>
              <a:t>☕</a:t>
            </a:r>
            <a:endParaRPr sz="5000">
              <a:solidFill>
                <a:srgbClr val="E8E7E3"/>
              </a:solidFill>
            </a:endParaRPr>
          </a:p>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Break</a:t>
            </a:r>
            <a:endParaRPr b="1" sz="4000">
              <a:solidFill>
                <a:schemeClr val="lt1"/>
              </a:solidFill>
              <a:latin typeface="DM Sans"/>
              <a:ea typeface="DM Sans"/>
              <a:cs typeface="DM Sans"/>
              <a:sym typeface="DM Sans"/>
            </a:endParaRPr>
          </a:p>
        </p:txBody>
      </p:sp>
      <p:sp>
        <p:nvSpPr>
          <p:cNvPr id="411" name="Google Shape;411;p69"/>
          <p:cNvSpPr txBox="1"/>
          <p:nvPr/>
        </p:nvSpPr>
        <p:spPr>
          <a:xfrm>
            <a:off x="2998200" y="2971950"/>
            <a:ext cx="31476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2000">
                <a:solidFill>
                  <a:schemeClr val="lt1"/>
                </a:solidFill>
                <a:latin typeface="DM Sans"/>
                <a:ea typeface="DM Sans"/>
                <a:cs typeface="DM Sans"/>
                <a:sym typeface="DM Sans"/>
              </a:rPr>
              <a:t>¡10 minutos y volvemos!</a:t>
            </a:r>
            <a:endParaRPr sz="2000">
              <a:solidFill>
                <a:schemeClr val="lt1"/>
              </a:solidFill>
              <a:latin typeface="DM Sans"/>
              <a:ea typeface="DM Sans"/>
              <a:cs typeface="DM Sans"/>
              <a:sym typeface="DM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17" name="Shape 117"/>
        <p:cNvGrpSpPr/>
        <p:nvPr/>
      </p:nvGrpSpPr>
      <p:grpSpPr>
        <a:xfrm>
          <a:off x="0" y="0"/>
          <a:ext cx="0" cy="0"/>
          <a:chOff x="0" y="0"/>
          <a:chExt cx="0" cy="0"/>
        </a:xfrm>
      </p:grpSpPr>
      <p:pic>
        <p:nvPicPr>
          <p:cNvPr id="118" name="Google Shape;118;p34"/>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119" name="Google Shape;119;p34"/>
          <p:cNvSpPr/>
          <p:nvPr/>
        </p:nvSpPr>
        <p:spPr>
          <a:xfrm>
            <a:off x="618500" y="2490275"/>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FFFFFF"/>
                </a:solidFill>
                <a:latin typeface="DM Sans"/>
                <a:ea typeface="DM Sans"/>
                <a:cs typeface="DM Sans"/>
                <a:sym typeface="DM Sans"/>
              </a:rPr>
              <a:t>Diseño Centrado en el Usuario</a:t>
            </a:r>
            <a:endParaRPr sz="1200">
              <a:solidFill>
                <a:srgbClr val="FFFFFF"/>
              </a:solidFill>
              <a:latin typeface="DM Sans"/>
              <a:ea typeface="DM Sans"/>
              <a:cs typeface="DM Sans"/>
              <a:sym typeface="DM Sans"/>
            </a:endParaRPr>
          </a:p>
        </p:txBody>
      </p:sp>
      <p:sp>
        <p:nvSpPr>
          <p:cNvPr id="120" name="Google Shape;120;p34"/>
          <p:cNvSpPr/>
          <p:nvPr/>
        </p:nvSpPr>
        <p:spPr>
          <a:xfrm>
            <a:off x="4482904" y="1381583"/>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Builds</a:t>
            </a:r>
            <a:endParaRPr sz="1200">
              <a:solidFill>
                <a:srgbClr val="222222"/>
              </a:solidFill>
              <a:latin typeface="DM Sans"/>
              <a:ea typeface="DM Sans"/>
              <a:cs typeface="DM Sans"/>
              <a:sym typeface="DM Sans"/>
            </a:endParaRPr>
          </a:p>
        </p:txBody>
      </p:sp>
      <p:sp>
        <p:nvSpPr>
          <p:cNvPr id="121" name="Google Shape;121;p34"/>
          <p:cNvSpPr/>
          <p:nvPr/>
        </p:nvSpPr>
        <p:spPr>
          <a:xfrm>
            <a:off x="618500" y="1381578"/>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FFFFFF"/>
                </a:solidFill>
                <a:latin typeface="DM Sans"/>
                <a:ea typeface="DM Sans"/>
                <a:cs typeface="DM Sans"/>
                <a:sym typeface="DM Sans"/>
              </a:rPr>
              <a:t>Ambientes &amp; Builds</a:t>
            </a:r>
            <a:endParaRPr sz="1200">
              <a:solidFill>
                <a:srgbClr val="FFFFFF"/>
              </a:solidFill>
              <a:latin typeface="DM Sans"/>
              <a:ea typeface="DM Sans"/>
              <a:cs typeface="DM Sans"/>
              <a:sym typeface="DM Sans"/>
            </a:endParaRPr>
          </a:p>
        </p:txBody>
      </p:sp>
      <p:cxnSp>
        <p:nvCxnSpPr>
          <p:cNvPr id="122" name="Google Shape;122;p34"/>
          <p:cNvCxnSpPr>
            <a:stCxn id="119" idx="0"/>
            <a:endCxn id="121" idx="2"/>
          </p:cNvCxnSpPr>
          <p:nvPr/>
        </p:nvCxnSpPr>
        <p:spPr>
          <a:xfrm rot="10800000">
            <a:off x="1344950" y="1983875"/>
            <a:ext cx="0" cy="506400"/>
          </a:xfrm>
          <a:prstGeom prst="straightConnector1">
            <a:avLst/>
          </a:prstGeom>
          <a:noFill/>
          <a:ln cap="flat" cmpd="sng" w="9525">
            <a:solidFill>
              <a:srgbClr val="CCCCCC"/>
            </a:solidFill>
            <a:prstDash val="solid"/>
            <a:round/>
            <a:headEnd len="med" w="med" type="oval"/>
            <a:tailEnd len="med" w="med" type="oval"/>
          </a:ln>
        </p:spPr>
      </p:cxnSp>
      <p:sp>
        <p:nvSpPr>
          <p:cNvPr id="123" name="Google Shape;123;p34"/>
          <p:cNvSpPr/>
          <p:nvPr/>
        </p:nvSpPr>
        <p:spPr>
          <a:xfrm>
            <a:off x="3029593" y="2209478"/>
            <a:ext cx="1452900" cy="280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Error</a:t>
            </a:r>
            <a:endParaRPr sz="1200">
              <a:solidFill>
                <a:srgbClr val="222222"/>
              </a:solidFill>
              <a:latin typeface="DM Sans"/>
              <a:ea typeface="DM Sans"/>
              <a:cs typeface="DM Sans"/>
              <a:sym typeface="DM Sans"/>
            </a:endParaRPr>
          </a:p>
        </p:txBody>
      </p:sp>
      <p:sp>
        <p:nvSpPr>
          <p:cNvPr id="124" name="Google Shape;124;p34"/>
          <p:cNvSpPr/>
          <p:nvPr/>
        </p:nvSpPr>
        <p:spPr>
          <a:xfrm>
            <a:off x="3029598" y="2639071"/>
            <a:ext cx="1452900" cy="280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Defecto</a:t>
            </a:r>
            <a:endParaRPr sz="1200">
              <a:solidFill>
                <a:srgbClr val="222222"/>
              </a:solidFill>
              <a:latin typeface="DM Sans"/>
              <a:ea typeface="DM Sans"/>
              <a:cs typeface="DM Sans"/>
              <a:sym typeface="DM Sans"/>
            </a:endParaRPr>
          </a:p>
        </p:txBody>
      </p:sp>
      <p:sp>
        <p:nvSpPr>
          <p:cNvPr id="125" name="Google Shape;125;p34"/>
          <p:cNvSpPr/>
          <p:nvPr/>
        </p:nvSpPr>
        <p:spPr>
          <a:xfrm>
            <a:off x="3029604" y="3076963"/>
            <a:ext cx="1452900" cy="2808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Fallo</a:t>
            </a:r>
            <a:endParaRPr sz="1200">
              <a:solidFill>
                <a:srgbClr val="222222"/>
              </a:solidFill>
              <a:latin typeface="DM Sans"/>
              <a:ea typeface="DM Sans"/>
              <a:cs typeface="DM Sans"/>
              <a:sym typeface="DM Sans"/>
            </a:endParaRPr>
          </a:p>
        </p:txBody>
      </p:sp>
      <p:sp>
        <p:nvSpPr>
          <p:cNvPr id="126" name="Google Shape;126;p34"/>
          <p:cNvSpPr/>
          <p:nvPr/>
        </p:nvSpPr>
        <p:spPr>
          <a:xfrm>
            <a:off x="4482904" y="647850"/>
            <a:ext cx="16578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Ambientes</a:t>
            </a:r>
            <a:endParaRPr sz="1200">
              <a:solidFill>
                <a:srgbClr val="222222"/>
              </a:solidFill>
              <a:latin typeface="DM Sans"/>
              <a:ea typeface="DM Sans"/>
              <a:cs typeface="DM Sans"/>
              <a:sym typeface="DM Sans"/>
            </a:endParaRPr>
          </a:p>
        </p:txBody>
      </p:sp>
      <p:cxnSp>
        <p:nvCxnSpPr>
          <p:cNvPr id="127" name="Google Shape;127;p34"/>
          <p:cNvCxnSpPr>
            <a:stCxn id="121" idx="3"/>
            <a:endCxn id="126" idx="1"/>
          </p:cNvCxnSpPr>
          <p:nvPr/>
        </p:nvCxnSpPr>
        <p:spPr>
          <a:xfrm flipH="1" rot="10800000">
            <a:off x="2071400" y="948978"/>
            <a:ext cx="2411400" cy="733800"/>
          </a:xfrm>
          <a:prstGeom prst="bentConnector3">
            <a:avLst>
              <a:gd fmla="val 49999" name="adj1"/>
            </a:avLst>
          </a:prstGeom>
          <a:noFill/>
          <a:ln cap="flat" cmpd="sng" w="9525">
            <a:solidFill>
              <a:srgbClr val="CCCCCC"/>
            </a:solidFill>
            <a:prstDash val="solid"/>
            <a:round/>
            <a:headEnd len="med" w="med" type="none"/>
            <a:tailEnd len="med" w="med" type="oval"/>
          </a:ln>
        </p:spPr>
      </p:cxnSp>
      <p:cxnSp>
        <p:nvCxnSpPr>
          <p:cNvPr id="128" name="Google Shape;128;p34"/>
          <p:cNvCxnSpPr>
            <a:stCxn id="121" idx="3"/>
            <a:endCxn id="120" idx="1"/>
          </p:cNvCxnSpPr>
          <p:nvPr/>
        </p:nvCxnSpPr>
        <p:spPr>
          <a:xfrm>
            <a:off x="2071400" y="1682778"/>
            <a:ext cx="2411400" cy="600"/>
          </a:xfrm>
          <a:prstGeom prst="bentConnector3">
            <a:avLst>
              <a:gd fmla="val 49999" name="adj1"/>
            </a:avLst>
          </a:prstGeom>
          <a:noFill/>
          <a:ln cap="flat" cmpd="sng" w="9525">
            <a:solidFill>
              <a:srgbClr val="CCCCCC"/>
            </a:solidFill>
            <a:prstDash val="solid"/>
            <a:round/>
            <a:headEnd len="med" w="med" type="none"/>
            <a:tailEnd len="med" w="med" type="oval"/>
          </a:ln>
        </p:spPr>
      </p:cxnSp>
      <p:cxnSp>
        <p:nvCxnSpPr>
          <p:cNvPr id="129" name="Google Shape;129;p34"/>
          <p:cNvCxnSpPr>
            <a:stCxn id="119" idx="3"/>
            <a:endCxn id="123" idx="1"/>
          </p:cNvCxnSpPr>
          <p:nvPr/>
        </p:nvCxnSpPr>
        <p:spPr>
          <a:xfrm flipH="1" rot="10800000">
            <a:off x="2071400" y="2349875"/>
            <a:ext cx="958200" cy="441600"/>
          </a:xfrm>
          <a:prstGeom prst="straightConnector1">
            <a:avLst/>
          </a:prstGeom>
          <a:noFill/>
          <a:ln cap="flat" cmpd="sng" w="9525">
            <a:solidFill>
              <a:srgbClr val="CCCCCC"/>
            </a:solidFill>
            <a:prstDash val="solid"/>
            <a:round/>
            <a:headEnd len="med" w="med" type="oval"/>
            <a:tailEnd len="med" w="med" type="oval"/>
          </a:ln>
        </p:spPr>
      </p:cxnSp>
      <p:cxnSp>
        <p:nvCxnSpPr>
          <p:cNvPr id="130" name="Google Shape;130;p34"/>
          <p:cNvCxnSpPr>
            <a:stCxn id="119" idx="3"/>
            <a:endCxn id="124" idx="1"/>
          </p:cNvCxnSpPr>
          <p:nvPr/>
        </p:nvCxnSpPr>
        <p:spPr>
          <a:xfrm flipH="1" rot="10800000">
            <a:off x="2071400" y="2779475"/>
            <a:ext cx="958200" cy="12000"/>
          </a:xfrm>
          <a:prstGeom prst="straightConnector1">
            <a:avLst/>
          </a:prstGeom>
          <a:noFill/>
          <a:ln cap="flat" cmpd="sng" w="9525">
            <a:solidFill>
              <a:srgbClr val="CCCCCC"/>
            </a:solidFill>
            <a:prstDash val="solid"/>
            <a:round/>
            <a:headEnd len="med" w="med" type="oval"/>
            <a:tailEnd len="med" w="med" type="oval"/>
          </a:ln>
        </p:spPr>
      </p:cxnSp>
      <p:cxnSp>
        <p:nvCxnSpPr>
          <p:cNvPr id="131" name="Google Shape;131;p34"/>
          <p:cNvCxnSpPr>
            <a:stCxn id="119" idx="3"/>
            <a:endCxn id="125" idx="1"/>
          </p:cNvCxnSpPr>
          <p:nvPr/>
        </p:nvCxnSpPr>
        <p:spPr>
          <a:xfrm>
            <a:off x="2071400" y="2791475"/>
            <a:ext cx="958200" cy="426000"/>
          </a:xfrm>
          <a:prstGeom prst="straightConnector1">
            <a:avLst/>
          </a:prstGeom>
          <a:noFill/>
          <a:ln cap="flat" cmpd="sng" w="9525">
            <a:solidFill>
              <a:srgbClr val="CCCCCC"/>
            </a:solidFill>
            <a:prstDash val="solid"/>
            <a:round/>
            <a:headEnd len="med" w="med" type="oval"/>
            <a:tailEnd len="med" w="med" type="oval"/>
          </a:ln>
        </p:spPr>
      </p:cxnSp>
      <p:sp>
        <p:nvSpPr>
          <p:cNvPr id="132" name="Google Shape;132;p34"/>
          <p:cNvSpPr/>
          <p:nvPr/>
        </p:nvSpPr>
        <p:spPr>
          <a:xfrm>
            <a:off x="6635625" y="1381588"/>
            <a:ext cx="1452900" cy="602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Definiciones</a:t>
            </a:r>
            <a:endParaRPr sz="1200">
              <a:solidFill>
                <a:srgbClr val="222222"/>
              </a:solidFill>
              <a:latin typeface="DM Sans"/>
              <a:ea typeface="DM Sans"/>
              <a:cs typeface="DM Sans"/>
              <a:sym typeface="DM Sans"/>
            </a:endParaRPr>
          </a:p>
        </p:txBody>
      </p:sp>
      <p:cxnSp>
        <p:nvCxnSpPr>
          <p:cNvPr id="133" name="Google Shape;133;p34"/>
          <p:cNvCxnSpPr>
            <a:stCxn id="126" idx="3"/>
            <a:endCxn id="132" idx="0"/>
          </p:cNvCxnSpPr>
          <p:nvPr/>
        </p:nvCxnSpPr>
        <p:spPr>
          <a:xfrm>
            <a:off x="6140704" y="949050"/>
            <a:ext cx="1221300" cy="432600"/>
          </a:xfrm>
          <a:prstGeom prst="bentConnector2">
            <a:avLst/>
          </a:prstGeom>
          <a:noFill/>
          <a:ln cap="flat" cmpd="sng" w="9525">
            <a:solidFill>
              <a:srgbClr val="CCCCCC"/>
            </a:solidFill>
            <a:prstDash val="solid"/>
            <a:round/>
            <a:headEnd len="sm" w="sm" type="none"/>
            <a:tailEnd len="med" w="med" type="oval"/>
          </a:ln>
        </p:spPr>
      </p:cxnSp>
      <p:sp>
        <p:nvSpPr>
          <p:cNvPr id="134" name="Google Shape;134;p34"/>
          <p:cNvSpPr/>
          <p:nvPr/>
        </p:nvSpPr>
        <p:spPr>
          <a:xfrm>
            <a:off x="5487525" y="2346282"/>
            <a:ext cx="1452900" cy="800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Causa Raíz y “5 ¿Por qué?</a:t>
            </a:r>
            <a:endParaRPr sz="1200">
              <a:solidFill>
                <a:srgbClr val="222222"/>
              </a:solidFill>
              <a:latin typeface="DM Sans"/>
              <a:ea typeface="DM Sans"/>
              <a:cs typeface="DM Sans"/>
              <a:sym typeface="DM Sans"/>
            </a:endParaRPr>
          </a:p>
        </p:txBody>
      </p:sp>
      <p:cxnSp>
        <p:nvCxnSpPr>
          <p:cNvPr id="135" name="Google Shape;135;p34"/>
          <p:cNvCxnSpPr>
            <a:stCxn id="134" idx="1"/>
          </p:cNvCxnSpPr>
          <p:nvPr/>
        </p:nvCxnSpPr>
        <p:spPr>
          <a:xfrm flipH="1">
            <a:off x="4482825" y="2746482"/>
            <a:ext cx="1004700" cy="466800"/>
          </a:xfrm>
          <a:prstGeom prst="straightConnector1">
            <a:avLst/>
          </a:prstGeom>
          <a:noFill/>
          <a:ln cap="flat" cmpd="sng" w="9525">
            <a:solidFill>
              <a:srgbClr val="CCCCCC"/>
            </a:solidFill>
            <a:prstDash val="solid"/>
            <a:round/>
            <a:headEnd len="med" w="med" type="none"/>
            <a:tailEnd len="med" w="med" type="oval"/>
          </a:ln>
        </p:spPr>
      </p:cxnSp>
      <p:cxnSp>
        <p:nvCxnSpPr>
          <p:cNvPr id="136" name="Google Shape;136;p34"/>
          <p:cNvCxnSpPr>
            <a:stCxn id="134" idx="1"/>
          </p:cNvCxnSpPr>
          <p:nvPr/>
        </p:nvCxnSpPr>
        <p:spPr>
          <a:xfrm flipH="1">
            <a:off x="4482825" y="2746482"/>
            <a:ext cx="1004700" cy="37200"/>
          </a:xfrm>
          <a:prstGeom prst="straightConnector1">
            <a:avLst/>
          </a:prstGeom>
          <a:noFill/>
          <a:ln cap="flat" cmpd="sng" w="9525">
            <a:solidFill>
              <a:srgbClr val="CCCCCC"/>
            </a:solidFill>
            <a:prstDash val="solid"/>
            <a:round/>
            <a:headEnd len="med" w="med" type="none"/>
            <a:tailEnd len="med" w="med" type="oval"/>
          </a:ln>
        </p:spPr>
      </p:cxnSp>
      <p:cxnSp>
        <p:nvCxnSpPr>
          <p:cNvPr id="137" name="Google Shape;137;p34"/>
          <p:cNvCxnSpPr>
            <a:stCxn id="134" idx="1"/>
          </p:cNvCxnSpPr>
          <p:nvPr/>
        </p:nvCxnSpPr>
        <p:spPr>
          <a:xfrm rot="10800000">
            <a:off x="4482825" y="2345682"/>
            <a:ext cx="1004700" cy="400800"/>
          </a:xfrm>
          <a:prstGeom prst="straightConnector1">
            <a:avLst/>
          </a:prstGeom>
          <a:noFill/>
          <a:ln cap="flat" cmpd="sng" w="9525">
            <a:solidFill>
              <a:srgbClr val="CCCCCC"/>
            </a:solidFill>
            <a:prstDash val="solid"/>
            <a:round/>
            <a:headEnd len="med" w="med" type="none"/>
            <a:tailEnd len="med" w="med" type="oval"/>
          </a:ln>
        </p:spPr>
      </p:cxnSp>
      <p:sp>
        <p:nvSpPr>
          <p:cNvPr id="138" name="Google Shape;138;p34"/>
          <p:cNvSpPr/>
          <p:nvPr/>
        </p:nvSpPr>
        <p:spPr>
          <a:xfrm>
            <a:off x="618500" y="3717025"/>
            <a:ext cx="1452900" cy="602400"/>
          </a:xfrm>
          <a:prstGeom prst="rect">
            <a:avLst/>
          </a:prstGeom>
          <a:solidFill>
            <a:srgbClr val="27282D"/>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FFFFFF"/>
                </a:solidFill>
                <a:latin typeface="DM Sans"/>
                <a:ea typeface="DM Sans"/>
                <a:cs typeface="DM Sans"/>
                <a:sym typeface="DM Sans"/>
              </a:rPr>
              <a:t>Clasificación de Defectos</a:t>
            </a:r>
            <a:endParaRPr sz="1200">
              <a:solidFill>
                <a:srgbClr val="FFFFFF"/>
              </a:solidFill>
              <a:latin typeface="DM Sans"/>
              <a:ea typeface="DM Sans"/>
              <a:cs typeface="DM Sans"/>
              <a:sym typeface="DM Sans"/>
            </a:endParaRPr>
          </a:p>
        </p:txBody>
      </p:sp>
      <p:cxnSp>
        <p:nvCxnSpPr>
          <p:cNvPr id="139" name="Google Shape;139;p34"/>
          <p:cNvCxnSpPr>
            <a:stCxn id="138" idx="0"/>
            <a:endCxn id="119" idx="2"/>
          </p:cNvCxnSpPr>
          <p:nvPr/>
        </p:nvCxnSpPr>
        <p:spPr>
          <a:xfrm rot="10800000">
            <a:off x="1344950" y="3092725"/>
            <a:ext cx="0" cy="624300"/>
          </a:xfrm>
          <a:prstGeom prst="straightConnector1">
            <a:avLst/>
          </a:prstGeom>
          <a:noFill/>
          <a:ln cap="flat" cmpd="sng" w="9525">
            <a:solidFill>
              <a:srgbClr val="CCCCCC"/>
            </a:solidFill>
            <a:prstDash val="solid"/>
            <a:round/>
            <a:headEnd len="med" w="med" type="oval"/>
            <a:tailEnd len="med" w="med" type="oval"/>
          </a:ln>
        </p:spPr>
      </p:cxnSp>
      <p:sp>
        <p:nvSpPr>
          <p:cNvPr id="140" name="Google Shape;140;p34"/>
          <p:cNvSpPr/>
          <p:nvPr/>
        </p:nvSpPr>
        <p:spPr>
          <a:xfrm>
            <a:off x="2555375" y="3765026"/>
            <a:ext cx="1657800" cy="506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Criticidad y Urgencia</a:t>
            </a:r>
            <a:endParaRPr sz="1200">
              <a:solidFill>
                <a:srgbClr val="222222"/>
              </a:solidFill>
              <a:latin typeface="DM Sans"/>
              <a:ea typeface="DM Sans"/>
              <a:cs typeface="DM Sans"/>
              <a:sym typeface="DM Sans"/>
            </a:endParaRPr>
          </a:p>
        </p:txBody>
      </p:sp>
      <p:cxnSp>
        <p:nvCxnSpPr>
          <p:cNvPr id="141" name="Google Shape;141;p34"/>
          <p:cNvCxnSpPr>
            <a:stCxn id="138" idx="3"/>
            <a:endCxn id="140" idx="1"/>
          </p:cNvCxnSpPr>
          <p:nvPr/>
        </p:nvCxnSpPr>
        <p:spPr>
          <a:xfrm>
            <a:off x="2071400" y="4018225"/>
            <a:ext cx="483900" cy="600"/>
          </a:xfrm>
          <a:prstGeom prst="bentConnector3">
            <a:avLst>
              <a:gd fmla="val 50008" name="adj1"/>
            </a:avLst>
          </a:prstGeom>
          <a:noFill/>
          <a:ln cap="flat" cmpd="sng" w="9525">
            <a:solidFill>
              <a:srgbClr val="CCCCCC"/>
            </a:solidFill>
            <a:prstDash val="solid"/>
            <a:round/>
            <a:headEnd len="sm" w="sm" type="none"/>
            <a:tailEnd len="med" w="med" type="oval"/>
          </a:ln>
        </p:spPr>
      </p:cxnSp>
      <p:sp>
        <p:nvSpPr>
          <p:cNvPr id="142" name="Google Shape;142;p34"/>
          <p:cNvSpPr/>
          <p:nvPr/>
        </p:nvSpPr>
        <p:spPr>
          <a:xfrm>
            <a:off x="4773275" y="3765026"/>
            <a:ext cx="1657800" cy="506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Tipos de Defectos</a:t>
            </a:r>
            <a:endParaRPr sz="1200">
              <a:solidFill>
                <a:srgbClr val="222222"/>
              </a:solidFill>
              <a:latin typeface="DM Sans"/>
              <a:ea typeface="DM Sans"/>
              <a:cs typeface="DM Sans"/>
              <a:sym typeface="DM Sans"/>
            </a:endParaRPr>
          </a:p>
        </p:txBody>
      </p:sp>
      <p:cxnSp>
        <p:nvCxnSpPr>
          <p:cNvPr id="143" name="Google Shape;143;p34"/>
          <p:cNvCxnSpPr>
            <a:stCxn id="140" idx="3"/>
            <a:endCxn id="142" idx="1"/>
          </p:cNvCxnSpPr>
          <p:nvPr/>
        </p:nvCxnSpPr>
        <p:spPr>
          <a:xfrm>
            <a:off x="4213175" y="4018226"/>
            <a:ext cx="560100" cy="600"/>
          </a:xfrm>
          <a:prstGeom prst="bentConnector3">
            <a:avLst>
              <a:gd fmla="val 50000" name="adj1"/>
            </a:avLst>
          </a:prstGeom>
          <a:noFill/>
          <a:ln cap="flat" cmpd="sng" w="9525">
            <a:solidFill>
              <a:srgbClr val="CCCCCC"/>
            </a:solidFill>
            <a:prstDash val="solid"/>
            <a:round/>
            <a:headEnd len="sm" w="sm" type="none"/>
            <a:tailEnd len="med" w="med" type="oval"/>
          </a:ln>
        </p:spPr>
      </p:cxnSp>
      <p:sp>
        <p:nvSpPr>
          <p:cNvPr id="144" name="Google Shape;144;p34"/>
          <p:cNvSpPr/>
          <p:nvPr/>
        </p:nvSpPr>
        <p:spPr>
          <a:xfrm>
            <a:off x="6940425" y="3217476"/>
            <a:ext cx="1657800" cy="506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Reporte de bugs</a:t>
            </a:r>
            <a:endParaRPr sz="1200">
              <a:solidFill>
                <a:srgbClr val="222222"/>
              </a:solidFill>
              <a:latin typeface="DM Sans"/>
              <a:ea typeface="DM Sans"/>
              <a:cs typeface="DM Sans"/>
              <a:sym typeface="DM Sans"/>
            </a:endParaRPr>
          </a:p>
        </p:txBody>
      </p:sp>
      <p:sp>
        <p:nvSpPr>
          <p:cNvPr id="145" name="Google Shape;145;p34"/>
          <p:cNvSpPr/>
          <p:nvPr/>
        </p:nvSpPr>
        <p:spPr>
          <a:xfrm>
            <a:off x="6864225" y="4035100"/>
            <a:ext cx="1814100" cy="506400"/>
          </a:xfrm>
          <a:prstGeom prst="rect">
            <a:avLst/>
          </a:prstGeom>
          <a:noFill/>
          <a:ln cap="flat" cmpd="sng" w="9525">
            <a:solidFill>
              <a:srgbClr val="393B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lang="en-GB" sz="1200">
                <a:solidFill>
                  <a:srgbClr val="222222"/>
                </a:solidFill>
                <a:latin typeface="DM Sans"/>
                <a:ea typeface="DM Sans"/>
                <a:cs typeface="DM Sans"/>
                <a:sym typeface="DM Sans"/>
              </a:rPr>
              <a:t>Herramienta de Reportes</a:t>
            </a:r>
            <a:endParaRPr sz="1200">
              <a:solidFill>
                <a:srgbClr val="222222"/>
              </a:solidFill>
              <a:latin typeface="DM Sans"/>
              <a:ea typeface="DM Sans"/>
              <a:cs typeface="DM Sans"/>
              <a:sym typeface="DM Sans"/>
            </a:endParaRPr>
          </a:p>
        </p:txBody>
      </p:sp>
      <p:cxnSp>
        <p:nvCxnSpPr>
          <p:cNvPr id="146" name="Google Shape;146;p34"/>
          <p:cNvCxnSpPr>
            <a:stCxn id="142" idx="0"/>
            <a:endCxn id="144" idx="1"/>
          </p:cNvCxnSpPr>
          <p:nvPr/>
        </p:nvCxnSpPr>
        <p:spPr>
          <a:xfrm rot="-5400000">
            <a:off x="6124175" y="2948726"/>
            <a:ext cx="294300" cy="1338300"/>
          </a:xfrm>
          <a:prstGeom prst="bentConnector2">
            <a:avLst/>
          </a:prstGeom>
          <a:noFill/>
          <a:ln cap="flat" cmpd="sng" w="9525">
            <a:solidFill>
              <a:srgbClr val="CCCCCC"/>
            </a:solidFill>
            <a:prstDash val="solid"/>
            <a:round/>
            <a:headEnd len="sm" w="sm" type="none"/>
            <a:tailEnd len="med" w="med" type="oval"/>
          </a:ln>
        </p:spPr>
      </p:cxnSp>
      <p:cxnSp>
        <p:nvCxnSpPr>
          <p:cNvPr id="147" name="Google Shape;147;p34"/>
          <p:cNvCxnSpPr>
            <a:stCxn id="144" idx="2"/>
            <a:endCxn id="145" idx="0"/>
          </p:cNvCxnSpPr>
          <p:nvPr/>
        </p:nvCxnSpPr>
        <p:spPr>
          <a:xfrm flipH="1" rot="-5400000">
            <a:off x="7614825" y="3878376"/>
            <a:ext cx="311100" cy="2100"/>
          </a:xfrm>
          <a:prstGeom prst="bentConnector3">
            <a:avLst>
              <a:gd fmla="val 50020" name="adj1"/>
            </a:avLst>
          </a:prstGeom>
          <a:noFill/>
          <a:ln cap="flat" cmpd="sng" w="9525">
            <a:solidFill>
              <a:srgbClr val="CCCCCC"/>
            </a:solidFill>
            <a:prstDash val="solid"/>
            <a:round/>
            <a:headEnd len="sm" w="sm" type="none"/>
            <a:tailEnd len="med" w="med" type="oval"/>
          </a:ln>
        </p:spPr>
      </p:cxnSp>
      <p:sp>
        <p:nvSpPr>
          <p:cNvPr id="148" name="Google Shape;148;p34"/>
          <p:cNvSpPr txBox="1"/>
          <p:nvPr/>
        </p:nvSpPr>
        <p:spPr>
          <a:xfrm>
            <a:off x="88462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MAPA DE </a:t>
            </a:r>
            <a:r>
              <a:rPr lang="en-GB" sz="1600">
                <a:solidFill>
                  <a:schemeClr val="dk1"/>
                </a:solidFill>
                <a:latin typeface="DM Sans"/>
                <a:ea typeface="DM Sans"/>
                <a:cs typeface="DM Sans"/>
                <a:sym typeface="DM Sans"/>
              </a:rPr>
              <a:t>CONCEPTOS</a:t>
            </a:r>
            <a:endParaRPr>
              <a:latin typeface="DM Sans"/>
              <a:ea typeface="DM Sans"/>
              <a:cs typeface="DM Sans"/>
              <a:sym typeface="DM Sans"/>
            </a:endParaRPr>
          </a:p>
        </p:txBody>
      </p:sp>
      <p:pic>
        <p:nvPicPr>
          <p:cNvPr id="149" name="Google Shape;149;p34" title="ícono de mapa de contenidos"/>
          <p:cNvPicPr preferRelativeResize="0"/>
          <p:nvPr/>
        </p:nvPicPr>
        <p:blipFill>
          <a:blip r:embed="rId4">
            <a:alphaModFix/>
          </a:blip>
          <a:stretch>
            <a:fillRect/>
          </a:stretch>
        </p:blipFill>
        <p:spPr>
          <a:xfrm>
            <a:off x="586275" y="533519"/>
            <a:ext cx="300599" cy="30061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70"/>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Clasificación</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rgbClr val="83AEFB"/>
                </a:solidFill>
                <a:latin typeface="DM Sans"/>
                <a:ea typeface="DM Sans"/>
                <a:cs typeface="DM Sans"/>
                <a:sym typeface="DM Sans"/>
              </a:rPr>
              <a:t>de defectos</a:t>
            </a:r>
            <a:endParaRPr b="1" sz="4000">
              <a:solidFill>
                <a:srgbClr val="83AEFB"/>
              </a:solidFill>
              <a:latin typeface="DM Sans"/>
              <a:ea typeface="DM Sans"/>
              <a:cs typeface="DM Sans"/>
              <a:sym typeface="DM San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sp>
        <p:nvSpPr>
          <p:cNvPr id="421" name="Google Shape;421;p71"/>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Introducción</a:t>
            </a:r>
            <a:endParaRPr b="1" sz="4000">
              <a:solidFill>
                <a:schemeClr val="dk1"/>
              </a:solidFill>
              <a:latin typeface="DM Sans"/>
              <a:ea typeface="DM Sans"/>
              <a:cs typeface="DM Sans"/>
              <a:sym typeface="DM Sans"/>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72"/>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Registrar defectos</a:t>
            </a:r>
            <a:endParaRPr b="1" sz="4000">
              <a:solidFill>
                <a:schemeClr val="dk1"/>
              </a:solidFill>
              <a:latin typeface="DM Sans"/>
              <a:ea typeface="DM Sans"/>
              <a:cs typeface="DM Sans"/>
              <a:sym typeface="DM Sans"/>
            </a:endParaRPr>
          </a:p>
        </p:txBody>
      </p:sp>
      <p:sp>
        <p:nvSpPr>
          <p:cNvPr id="427" name="Google Shape;427;p72"/>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Dado que uno de los objetivos de la prueba es detectar defectos, los defectos encontrados durante la prueba deben registrarse. </a:t>
            </a:r>
            <a:endParaRPr sz="1350">
              <a:solidFill>
                <a:schemeClr val="dk1"/>
              </a:solidFill>
              <a:latin typeface="DM Sans"/>
              <a:ea typeface="DM Sans"/>
              <a:cs typeface="DM Sans"/>
              <a:sym typeface="DM Sans"/>
            </a:endParaRPr>
          </a:p>
        </p:txBody>
      </p:sp>
      <p:sp>
        <p:nvSpPr>
          <p:cNvPr id="428" name="Google Shape;428;p72"/>
          <p:cNvSpPr txBox="1"/>
          <p:nvPr/>
        </p:nvSpPr>
        <p:spPr>
          <a:xfrm>
            <a:off x="4562200" y="1908175"/>
            <a:ext cx="38346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La forma en que se registran los defectos pueden variar, según el contexto del componente o sistema que se está probando, el nivel de prueba, etc.</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n-GB" sz="1350">
                <a:solidFill>
                  <a:schemeClr val="dk1"/>
                </a:solidFill>
                <a:latin typeface="DM Sans"/>
                <a:ea typeface="DM Sans"/>
                <a:cs typeface="DM Sans"/>
                <a:sym typeface="DM Sans"/>
              </a:rPr>
              <a:t>Cualquier defecto identificado debe ser investigado y debe ser objeto de seguimiento desde su descubrimiento y clasificación hasta su resolución.</a:t>
            </a:r>
            <a:endParaRPr sz="1350">
              <a:solidFill>
                <a:schemeClr val="dk1"/>
              </a:solidFill>
              <a:latin typeface="DM Sans"/>
              <a:ea typeface="DM Sans"/>
              <a:cs typeface="DM Sans"/>
              <a:sym typeface="DM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73"/>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Proceso de gestión</a:t>
            </a:r>
            <a:endParaRPr b="1" sz="4000">
              <a:solidFill>
                <a:schemeClr val="dk1"/>
              </a:solidFill>
              <a:latin typeface="DM Sans"/>
              <a:ea typeface="DM Sans"/>
              <a:cs typeface="DM Sans"/>
              <a:sym typeface="DM Sans"/>
            </a:endParaRPr>
          </a:p>
        </p:txBody>
      </p:sp>
      <p:sp>
        <p:nvSpPr>
          <p:cNvPr id="434" name="Google Shape;434;p73"/>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Para gestionar todos los defectos hasta su resolución, la organización debe establecer un proceso de gestión de defectos que incluya un flujo de trabajo y reglas de clasificación. </a:t>
            </a:r>
            <a:endParaRPr sz="1350">
              <a:solidFill>
                <a:schemeClr val="dk1"/>
              </a:solidFill>
              <a:latin typeface="DM Sans"/>
              <a:ea typeface="DM Sans"/>
              <a:cs typeface="DM Sans"/>
              <a:sym typeface="DM Sans"/>
            </a:endParaRPr>
          </a:p>
        </p:txBody>
      </p:sp>
      <p:sp>
        <p:nvSpPr>
          <p:cNvPr id="435" name="Google Shape;435;p73"/>
          <p:cNvSpPr txBox="1"/>
          <p:nvPr/>
        </p:nvSpPr>
        <p:spPr>
          <a:xfrm>
            <a:off x="4562200" y="1908175"/>
            <a:ext cx="38346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Este proceso debe ser acordado con todos aquellos que participan en la gestión de defectos. </a:t>
            </a:r>
            <a:endParaRPr sz="1350">
              <a:solidFill>
                <a:schemeClr val="dk1"/>
              </a:solidFill>
              <a:latin typeface="DM Sans"/>
              <a:ea typeface="DM Sans"/>
              <a:cs typeface="DM Sans"/>
              <a:sym typeface="DM Sans"/>
            </a:endParaRPr>
          </a:p>
          <a:p>
            <a:pPr indent="0" lvl="0" marL="0" rtl="0" algn="l">
              <a:spcBef>
                <a:spcPts val="0"/>
              </a:spcBef>
              <a:spcAft>
                <a:spcPts val="0"/>
              </a:spcAft>
              <a:buNone/>
            </a:pPr>
            <a:r>
              <a:rPr lang="en-GB" sz="1350">
                <a:solidFill>
                  <a:schemeClr val="dk1"/>
                </a:solidFill>
                <a:latin typeface="DM Sans"/>
                <a:ea typeface="DM Sans"/>
                <a:cs typeface="DM Sans"/>
                <a:sym typeface="DM Sans"/>
              </a:rPr>
              <a:t>En algunas organizaciones, el registro y seguimiento de defectos puede ser muy informal.</a:t>
            </a:r>
            <a:endParaRPr sz="1350">
              <a:solidFill>
                <a:schemeClr val="dk1"/>
              </a:solidFill>
              <a:latin typeface="DM Sans"/>
              <a:ea typeface="DM Sans"/>
              <a:cs typeface="DM Sans"/>
              <a:sym typeface="DM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7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Criticidad y urgencia</a:t>
            </a:r>
            <a:endParaRPr b="1" sz="4000">
              <a:solidFill>
                <a:schemeClr val="dk1"/>
              </a:solidFill>
              <a:latin typeface="DM Sans"/>
              <a:ea typeface="DM Sans"/>
              <a:cs typeface="DM Sans"/>
              <a:sym typeface="DM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75"/>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Diferencia</a:t>
            </a:r>
            <a:endParaRPr b="1" sz="4000">
              <a:solidFill>
                <a:schemeClr val="dk1"/>
              </a:solidFill>
              <a:latin typeface="DM Sans"/>
              <a:ea typeface="DM Sans"/>
              <a:cs typeface="DM Sans"/>
              <a:sym typeface="DM Sans"/>
            </a:endParaRPr>
          </a:p>
        </p:txBody>
      </p:sp>
      <p:sp>
        <p:nvSpPr>
          <p:cNvPr id="446" name="Google Shape;446;p75"/>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La </a:t>
            </a:r>
            <a:r>
              <a:rPr lang="en-GB" sz="1350">
                <a:solidFill>
                  <a:schemeClr val="dk1"/>
                </a:solidFill>
                <a:highlight>
                  <a:srgbClr val="EA90FF"/>
                </a:highlight>
                <a:latin typeface="DM Sans"/>
                <a:ea typeface="DM Sans"/>
                <a:cs typeface="DM Sans"/>
                <a:sym typeface="DM Sans"/>
              </a:rPr>
              <a:t>criticidad</a:t>
            </a:r>
            <a:r>
              <a:rPr lang="en-GB" sz="1350">
                <a:solidFill>
                  <a:schemeClr val="dk1"/>
                </a:solidFill>
                <a:latin typeface="DM Sans"/>
                <a:ea typeface="DM Sans"/>
                <a:cs typeface="DM Sans"/>
                <a:sym typeface="DM Sans"/>
              </a:rPr>
              <a:t> es la medida del alcance del daño potencial que el incidente puede causar.</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
        <p:nvSpPr>
          <p:cNvPr id="447" name="Google Shape;447;p75"/>
          <p:cNvSpPr txBox="1"/>
          <p:nvPr/>
        </p:nvSpPr>
        <p:spPr>
          <a:xfrm>
            <a:off x="4562200" y="1908175"/>
            <a:ext cx="383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La </a:t>
            </a:r>
            <a:r>
              <a:rPr lang="en-GB" sz="1350">
                <a:solidFill>
                  <a:schemeClr val="dk1"/>
                </a:solidFill>
                <a:highlight>
                  <a:srgbClr val="EA90FF"/>
                </a:highlight>
                <a:latin typeface="DM Sans"/>
                <a:ea typeface="DM Sans"/>
                <a:cs typeface="DM Sans"/>
                <a:sym typeface="DM Sans"/>
              </a:rPr>
              <a:t>urgencia </a:t>
            </a:r>
            <a:r>
              <a:rPr lang="en-GB" sz="1350">
                <a:solidFill>
                  <a:schemeClr val="dk1"/>
                </a:solidFill>
                <a:latin typeface="DM Sans"/>
                <a:ea typeface="DM Sans"/>
                <a:cs typeface="DM Sans"/>
                <a:sym typeface="DM Sans"/>
              </a:rPr>
              <a:t>es la rapidez con que se requiere una resolución.</a:t>
            </a:r>
            <a:endParaRPr sz="1350">
              <a:solidFill>
                <a:schemeClr val="dk1"/>
              </a:solidFill>
              <a:latin typeface="DM Sans"/>
              <a:ea typeface="DM Sans"/>
              <a:cs typeface="DM Sans"/>
              <a:sym typeface="DM Sans"/>
            </a:endParaRPr>
          </a:p>
          <a:p>
            <a:pPr indent="0" lvl="0" marL="0" marR="0" rtl="0" algn="l">
              <a:lnSpc>
                <a:spcPct val="100000"/>
              </a:lnSpc>
              <a:spcBef>
                <a:spcPts val="0"/>
              </a:spcBef>
              <a:spcAft>
                <a:spcPts val="0"/>
              </a:spcAft>
              <a:buNone/>
            </a:pPr>
            <a:r>
              <a:t/>
            </a:r>
            <a:endParaRPr sz="1350">
              <a:solidFill>
                <a:schemeClr val="dk1"/>
              </a:solidFill>
              <a:latin typeface="DM Sans"/>
              <a:ea typeface="DM Sans"/>
              <a:cs typeface="DM Sans"/>
              <a:sym typeface="DM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7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Criticidad</a:t>
            </a:r>
            <a:endParaRPr b="1" sz="4000">
              <a:solidFill>
                <a:schemeClr val="dk1"/>
              </a:solidFill>
              <a:latin typeface="DM Sans"/>
              <a:ea typeface="DM Sans"/>
              <a:cs typeface="DM Sans"/>
              <a:sym typeface="DM Sans"/>
            </a:endParaRPr>
          </a:p>
        </p:txBody>
      </p:sp>
      <p:sp>
        <p:nvSpPr>
          <p:cNvPr id="453" name="Google Shape;453;p76"/>
          <p:cNvSpPr txBox="1"/>
          <p:nvPr/>
        </p:nvSpPr>
        <p:spPr>
          <a:xfrm>
            <a:off x="473350" y="1908175"/>
            <a:ext cx="599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DM Sans"/>
                <a:ea typeface="DM Sans"/>
                <a:cs typeface="DM Sans"/>
                <a:sym typeface="DM Sans"/>
              </a:rPr>
              <a:t>La criticidad es la condición o el estado de crítico. Esto mide que tan grave o cómo impacta, un defecto sobre el sistema. Depende del acuerdo de equipos, pero en general los estados de criticidad pueden ser bajo, medio, alto, crítico.</a:t>
            </a:r>
            <a:endParaRPr sz="1350">
              <a:solidFill>
                <a:schemeClr val="dk1"/>
              </a:solidFill>
              <a:latin typeface="DM Sans"/>
              <a:ea typeface="DM Sans"/>
              <a:cs typeface="DM Sans"/>
              <a:sym typeface="DM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77"/>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Urgencia</a:t>
            </a:r>
            <a:endParaRPr b="1" sz="4000">
              <a:solidFill>
                <a:schemeClr val="dk1"/>
              </a:solidFill>
              <a:latin typeface="DM Sans"/>
              <a:ea typeface="DM Sans"/>
              <a:cs typeface="DM Sans"/>
              <a:sym typeface="DM Sans"/>
            </a:endParaRPr>
          </a:p>
        </p:txBody>
      </p:sp>
      <p:sp>
        <p:nvSpPr>
          <p:cNvPr id="459" name="Google Shape;459;p77"/>
          <p:cNvSpPr txBox="1"/>
          <p:nvPr/>
        </p:nvSpPr>
        <p:spPr>
          <a:xfrm>
            <a:off x="473350" y="1908175"/>
            <a:ext cx="599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La urgencia mide que tan inmediata es la necesidad de corregir un defecto en el sistema.</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Depende del acuerdo de equipos, pero en general los estados de criticidad pueden ser bajo, medio, alto, urgente.</a:t>
            </a:r>
            <a:endParaRPr sz="1350">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7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Niveles de bugs</a:t>
            </a:r>
            <a:endParaRPr b="1" sz="4000">
              <a:solidFill>
                <a:schemeClr val="dk1"/>
              </a:solidFill>
              <a:latin typeface="DM Sans"/>
              <a:ea typeface="DM Sans"/>
              <a:cs typeface="DM Sans"/>
              <a:sym typeface="DM Sans"/>
            </a:endParaRPr>
          </a:p>
        </p:txBody>
      </p:sp>
      <p:sp>
        <p:nvSpPr>
          <p:cNvPr id="465" name="Google Shape;465;p78"/>
          <p:cNvSpPr txBox="1"/>
          <p:nvPr/>
        </p:nvSpPr>
        <p:spPr>
          <a:xfrm>
            <a:off x="473350" y="1908175"/>
            <a:ext cx="599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Para medir los niveles del bug, usamos una mezcla de criticidad y urgencia.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Podemos tener defectos de criticidad baja y urgencia alta, y viceversa. No siempre lo critico es urgente.</a:t>
            </a:r>
            <a:endParaRPr sz="135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7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Tipos de defectos</a:t>
            </a:r>
            <a:endParaRPr b="1" sz="4000">
              <a:solidFill>
                <a:schemeClr val="dk1"/>
              </a:solidFill>
              <a:latin typeface="DM Sans"/>
              <a:ea typeface="DM Sans"/>
              <a:cs typeface="DM Sans"/>
              <a:sym typeface="DM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35"/>
          <p:cNvPicPr preferRelativeResize="0"/>
          <p:nvPr/>
        </p:nvPicPr>
        <p:blipFill>
          <a:blip r:embed="rId3">
            <a:alphaModFix/>
          </a:blip>
          <a:stretch>
            <a:fillRect/>
          </a:stretch>
        </p:blipFill>
        <p:spPr>
          <a:xfrm>
            <a:off x="3551350" y="1250824"/>
            <a:ext cx="2042575" cy="3407025"/>
          </a:xfrm>
          <a:prstGeom prst="rect">
            <a:avLst/>
          </a:prstGeom>
          <a:noFill/>
          <a:ln>
            <a:noFill/>
          </a:ln>
        </p:spPr>
      </p:pic>
      <p:pic>
        <p:nvPicPr>
          <p:cNvPr id="155" name="Google Shape;155;p35"/>
          <p:cNvPicPr preferRelativeResize="0"/>
          <p:nvPr/>
        </p:nvPicPr>
        <p:blipFill>
          <a:blip r:embed="rId4">
            <a:alphaModFix/>
          </a:blip>
          <a:stretch>
            <a:fillRect/>
          </a:stretch>
        </p:blipFill>
        <p:spPr>
          <a:xfrm>
            <a:off x="3593300" y="1313975"/>
            <a:ext cx="1958700" cy="3277650"/>
          </a:xfrm>
          <a:prstGeom prst="rect">
            <a:avLst/>
          </a:prstGeom>
          <a:noFill/>
          <a:ln>
            <a:noFill/>
          </a:ln>
        </p:spPr>
      </p:pic>
      <p:pic>
        <p:nvPicPr>
          <p:cNvPr id="156" name="Google Shape;156;p35"/>
          <p:cNvPicPr preferRelativeResize="0"/>
          <p:nvPr/>
        </p:nvPicPr>
        <p:blipFill>
          <a:blip r:embed="rId4">
            <a:alphaModFix/>
          </a:blip>
          <a:stretch>
            <a:fillRect/>
          </a:stretch>
        </p:blipFill>
        <p:spPr>
          <a:xfrm>
            <a:off x="5865175" y="1317325"/>
            <a:ext cx="1958700" cy="3277650"/>
          </a:xfrm>
          <a:prstGeom prst="rect">
            <a:avLst/>
          </a:prstGeom>
          <a:noFill/>
          <a:ln>
            <a:noFill/>
          </a:ln>
        </p:spPr>
      </p:pic>
      <p:pic>
        <p:nvPicPr>
          <p:cNvPr id="157" name="Google Shape;157;p35"/>
          <p:cNvPicPr preferRelativeResize="0"/>
          <p:nvPr/>
        </p:nvPicPr>
        <p:blipFill>
          <a:blip r:embed="rId4">
            <a:alphaModFix/>
          </a:blip>
          <a:stretch>
            <a:fillRect/>
          </a:stretch>
        </p:blipFill>
        <p:spPr>
          <a:xfrm>
            <a:off x="1320975" y="1317325"/>
            <a:ext cx="1958700" cy="3148150"/>
          </a:xfrm>
          <a:prstGeom prst="rect">
            <a:avLst/>
          </a:prstGeom>
          <a:noFill/>
          <a:ln>
            <a:noFill/>
          </a:ln>
        </p:spPr>
      </p:pic>
      <p:sp>
        <p:nvSpPr>
          <p:cNvPr id="158" name="Google Shape;158;p35"/>
          <p:cNvSpPr txBox="1"/>
          <p:nvPr/>
        </p:nvSpPr>
        <p:spPr>
          <a:xfrm>
            <a:off x="472700" y="468275"/>
            <a:ext cx="2324700" cy="6003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000">
                <a:solidFill>
                  <a:srgbClr val="EAFF6A"/>
                </a:solidFill>
                <a:latin typeface="DM Sans"/>
                <a:ea typeface="DM Sans"/>
                <a:cs typeface="DM Sans"/>
                <a:sym typeface="DM Sans"/>
              </a:rPr>
              <a:t>Temario</a:t>
            </a:r>
            <a:endParaRPr b="1" sz="3000">
              <a:solidFill>
                <a:srgbClr val="EAFF6A"/>
              </a:solidFill>
              <a:latin typeface="DM Sans"/>
              <a:ea typeface="DM Sans"/>
              <a:cs typeface="DM Sans"/>
              <a:sym typeface="DM Sans"/>
            </a:endParaRPr>
          </a:p>
        </p:txBody>
      </p:sp>
      <p:sp>
        <p:nvSpPr>
          <p:cNvPr id="159" name="Google Shape;159;p35"/>
          <p:cNvSpPr txBox="1"/>
          <p:nvPr/>
        </p:nvSpPr>
        <p:spPr>
          <a:xfrm>
            <a:off x="132055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999999"/>
                </a:solidFill>
                <a:latin typeface="DM Sans"/>
                <a:ea typeface="DM Sans"/>
                <a:cs typeface="DM Sans"/>
                <a:sym typeface="DM Sans"/>
              </a:rPr>
              <a:t>05</a:t>
            </a:r>
            <a:endParaRPr b="1" sz="1600">
              <a:solidFill>
                <a:srgbClr val="999999"/>
              </a:solidFill>
              <a:latin typeface="DM Sans"/>
              <a:ea typeface="DM Sans"/>
              <a:cs typeface="DM Sans"/>
              <a:sym typeface="DM Sans"/>
            </a:endParaRPr>
          </a:p>
        </p:txBody>
      </p:sp>
      <p:cxnSp>
        <p:nvCxnSpPr>
          <p:cNvPr id="160" name="Google Shape;160;p35"/>
          <p:cNvCxnSpPr/>
          <p:nvPr/>
        </p:nvCxnSpPr>
        <p:spPr>
          <a:xfrm>
            <a:off x="1395275" y="2683775"/>
            <a:ext cx="1778400" cy="0"/>
          </a:xfrm>
          <a:prstGeom prst="straightConnector1">
            <a:avLst/>
          </a:prstGeom>
          <a:noFill/>
          <a:ln cap="flat" cmpd="sng" w="9525">
            <a:solidFill>
              <a:srgbClr val="434343"/>
            </a:solidFill>
            <a:prstDash val="solid"/>
            <a:round/>
            <a:headEnd len="med" w="med" type="none"/>
            <a:tailEnd len="med" w="med" type="none"/>
          </a:ln>
        </p:spPr>
      </p:cxnSp>
      <p:sp>
        <p:nvSpPr>
          <p:cNvPr id="161" name="Google Shape;161;p35"/>
          <p:cNvSpPr txBox="1"/>
          <p:nvPr/>
        </p:nvSpPr>
        <p:spPr>
          <a:xfrm>
            <a:off x="1320125" y="1969975"/>
            <a:ext cx="1928700" cy="415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GB" sz="1500">
                <a:solidFill>
                  <a:srgbClr val="999999"/>
                </a:solidFill>
                <a:latin typeface="DM Sans"/>
                <a:ea typeface="DM Sans"/>
                <a:cs typeface="DM Sans"/>
                <a:sym typeface="DM Sans"/>
              </a:rPr>
              <a:t>Testing en agilidad</a:t>
            </a:r>
            <a:endParaRPr b="1" sz="1500">
              <a:solidFill>
                <a:srgbClr val="999999"/>
              </a:solidFill>
              <a:latin typeface="DM Sans"/>
              <a:ea typeface="DM Sans"/>
              <a:cs typeface="DM Sans"/>
              <a:sym typeface="DM Sans"/>
            </a:endParaRPr>
          </a:p>
        </p:txBody>
      </p:sp>
      <p:sp>
        <p:nvSpPr>
          <p:cNvPr id="162" name="Google Shape;162;p35"/>
          <p:cNvSpPr txBox="1"/>
          <p:nvPr/>
        </p:nvSpPr>
        <p:spPr>
          <a:xfrm>
            <a:off x="3593075" y="1487775"/>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GB" sz="1200">
                <a:solidFill>
                  <a:schemeClr val="lt1"/>
                </a:solidFill>
                <a:latin typeface="DM Sans"/>
                <a:ea typeface="DM Sans"/>
                <a:cs typeface="DM Sans"/>
                <a:sym typeface="DM Sans"/>
              </a:rPr>
              <a:t>06</a:t>
            </a:r>
            <a:endParaRPr b="1" sz="1600">
              <a:solidFill>
                <a:schemeClr val="lt1"/>
              </a:solidFill>
              <a:latin typeface="DM Sans"/>
              <a:ea typeface="DM Sans"/>
              <a:cs typeface="DM Sans"/>
              <a:sym typeface="DM Sans"/>
            </a:endParaRPr>
          </a:p>
        </p:txBody>
      </p:sp>
      <p:cxnSp>
        <p:nvCxnSpPr>
          <p:cNvPr id="163" name="Google Shape;163;p35"/>
          <p:cNvCxnSpPr/>
          <p:nvPr/>
        </p:nvCxnSpPr>
        <p:spPr>
          <a:xfrm>
            <a:off x="3667800"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64" name="Google Shape;164;p35"/>
          <p:cNvSpPr txBox="1"/>
          <p:nvPr/>
        </p:nvSpPr>
        <p:spPr>
          <a:xfrm>
            <a:off x="3592650" y="1969975"/>
            <a:ext cx="1928700" cy="6465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GB" sz="1500">
                <a:solidFill>
                  <a:srgbClr val="EAFF6A"/>
                </a:solidFill>
                <a:latin typeface="DM Sans"/>
                <a:ea typeface="DM Sans"/>
                <a:cs typeface="DM Sans"/>
                <a:sym typeface="DM Sans"/>
              </a:rPr>
              <a:t>Defectos en el testing</a:t>
            </a:r>
            <a:endParaRPr b="1" sz="1500">
              <a:solidFill>
                <a:srgbClr val="EAFF6A"/>
              </a:solidFill>
              <a:latin typeface="DM Sans"/>
              <a:ea typeface="DM Sans"/>
              <a:cs typeface="DM Sans"/>
              <a:sym typeface="DM Sans"/>
            </a:endParaRPr>
          </a:p>
        </p:txBody>
      </p:sp>
      <p:sp>
        <p:nvSpPr>
          <p:cNvPr id="165" name="Google Shape;165;p35"/>
          <p:cNvSpPr txBox="1"/>
          <p:nvPr/>
        </p:nvSpPr>
        <p:spPr>
          <a:xfrm>
            <a:off x="5865600" y="1479650"/>
            <a:ext cx="1928700" cy="3693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lang="en-GB" sz="1200">
                <a:solidFill>
                  <a:srgbClr val="999999"/>
                </a:solidFill>
                <a:latin typeface="DM Sans"/>
                <a:ea typeface="DM Sans"/>
                <a:cs typeface="DM Sans"/>
                <a:sym typeface="DM Sans"/>
              </a:rPr>
              <a:t>07</a:t>
            </a:r>
            <a:endParaRPr b="1" sz="1600">
              <a:solidFill>
                <a:srgbClr val="999999"/>
              </a:solidFill>
              <a:latin typeface="DM Sans"/>
              <a:ea typeface="DM Sans"/>
              <a:cs typeface="DM Sans"/>
              <a:sym typeface="DM Sans"/>
            </a:endParaRPr>
          </a:p>
        </p:txBody>
      </p:sp>
      <p:cxnSp>
        <p:nvCxnSpPr>
          <p:cNvPr id="166" name="Google Shape;166;p35"/>
          <p:cNvCxnSpPr/>
          <p:nvPr/>
        </p:nvCxnSpPr>
        <p:spPr>
          <a:xfrm>
            <a:off x="5940325" y="2836175"/>
            <a:ext cx="1778400" cy="0"/>
          </a:xfrm>
          <a:prstGeom prst="straightConnector1">
            <a:avLst/>
          </a:prstGeom>
          <a:noFill/>
          <a:ln cap="flat" cmpd="sng" w="9525">
            <a:solidFill>
              <a:srgbClr val="434343"/>
            </a:solidFill>
            <a:prstDash val="solid"/>
            <a:round/>
            <a:headEnd len="med" w="med" type="none"/>
            <a:tailEnd len="med" w="med" type="none"/>
          </a:ln>
        </p:spPr>
      </p:cxnSp>
      <p:sp>
        <p:nvSpPr>
          <p:cNvPr id="167" name="Google Shape;167;p35"/>
          <p:cNvSpPr txBox="1"/>
          <p:nvPr/>
        </p:nvSpPr>
        <p:spPr>
          <a:xfrm>
            <a:off x="5865175" y="1969975"/>
            <a:ext cx="1928700" cy="877200"/>
          </a:xfrm>
          <a:prstGeom prst="rect">
            <a:avLst/>
          </a:prstGeom>
          <a:noFill/>
          <a:ln>
            <a:noFill/>
          </a:ln>
        </p:spPr>
        <p:txBody>
          <a:bodyPr anchorCtr="0" anchor="t" bIns="91425" lIns="91425" spcFirstLastPara="1" rIns="91425" wrap="square" tIns="91425">
            <a:spAutoFit/>
          </a:bodyPr>
          <a:lstStyle/>
          <a:p>
            <a:pPr indent="0" lvl="0" marL="0" rtl="0" algn="ctr">
              <a:lnSpc>
                <a:spcPct val="100000"/>
              </a:lnSpc>
              <a:spcBef>
                <a:spcPts val="0"/>
              </a:spcBef>
              <a:spcAft>
                <a:spcPts val="0"/>
              </a:spcAft>
              <a:buNone/>
            </a:pPr>
            <a:r>
              <a:rPr b="1" lang="en-GB" sz="1500">
                <a:solidFill>
                  <a:srgbClr val="999999"/>
                </a:solidFill>
                <a:latin typeface="DM Sans"/>
                <a:ea typeface="DM Sans"/>
                <a:cs typeface="DM Sans"/>
                <a:sym typeface="DM Sans"/>
              </a:rPr>
              <a:t>¿Cómo se prepara para hacer las pruebas?</a:t>
            </a:r>
            <a:endParaRPr b="1" sz="1500">
              <a:solidFill>
                <a:srgbClr val="999999"/>
              </a:solidFill>
              <a:latin typeface="DM Sans"/>
              <a:ea typeface="DM Sans"/>
              <a:cs typeface="DM Sans"/>
              <a:sym typeface="DM Sans"/>
            </a:endParaRPr>
          </a:p>
        </p:txBody>
      </p:sp>
      <p:cxnSp>
        <p:nvCxnSpPr>
          <p:cNvPr id="168" name="Google Shape;168;p35"/>
          <p:cNvCxnSpPr/>
          <p:nvPr/>
        </p:nvCxnSpPr>
        <p:spPr>
          <a:xfrm>
            <a:off x="1410700"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69" name="Google Shape;169;p35"/>
          <p:cNvCxnSpPr/>
          <p:nvPr/>
        </p:nvCxnSpPr>
        <p:spPr>
          <a:xfrm>
            <a:off x="3683225" y="1857075"/>
            <a:ext cx="1778400" cy="0"/>
          </a:xfrm>
          <a:prstGeom prst="straightConnector1">
            <a:avLst/>
          </a:prstGeom>
          <a:noFill/>
          <a:ln cap="flat" cmpd="sng" w="9525">
            <a:solidFill>
              <a:srgbClr val="434343"/>
            </a:solidFill>
            <a:prstDash val="solid"/>
            <a:round/>
            <a:headEnd len="med" w="med" type="none"/>
            <a:tailEnd len="med" w="med" type="none"/>
          </a:ln>
        </p:spPr>
      </p:cxnSp>
      <p:cxnSp>
        <p:nvCxnSpPr>
          <p:cNvPr id="170" name="Google Shape;170;p35"/>
          <p:cNvCxnSpPr/>
          <p:nvPr/>
        </p:nvCxnSpPr>
        <p:spPr>
          <a:xfrm>
            <a:off x="5955750" y="1857075"/>
            <a:ext cx="1778400" cy="0"/>
          </a:xfrm>
          <a:prstGeom prst="straightConnector1">
            <a:avLst/>
          </a:prstGeom>
          <a:noFill/>
          <a:ln cap="flat" cmpd="sng" w="9525">
            <a:solidFill>
              <a:srgbClr val="434343"/>
            </a:solidFill>
            <a:prstDash val="solid"/>
            <a:round/>
            <a:headEnd len="med" w="med" type="none"/>
            <a:tailEnd len="med" w="med" type="none"/>
          </a:ln>
        </p:spPr>
      </p:cxnSp>
      <p:sp>
        <p:nvSpPr>
          <p:cNvPr id="171" name="Google Shape;171;p35"/>
          <p:cNvSpPr txBox="1"/>
          <p:nvPr/>
        </p:nvSpPr>
        <p:spPr>
          <a:xfrm>
            <a:off x="1353575" y="2723525"/>
            <a:ext cx="1928700" cy="18624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chemeClr val="accent4"/>
              </a:buClr>
              <a:buSzPts val="1200"/>
              <a:buFont typeface="DM Sans"/>
              <a:buChar char="✓"/>
            </a:pPr>
            <a:r>
              <a:rPr lang="en-GB" sz="1200">
                <a:solidFill>
                  <a:schemeClr val="lt1"/>
                </a:solidFill>
                <a:latin typeface="DM Sans"/>
                <a:ea typeface="DM Sans"/>
                <a:cs typeface="DM Sans"/>
                <a:sym typeface="DM Sans"/>
              </a:rPr>
              <a:t>Conceptos básicos </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chemeClr val="accent4"/>
              </a:buClr>
              <a:buSzPts val="1200"/>
              <a:buFont typeface="DM Sans"/>
              <a:buChar char="✓"/>
            </a:pPr>
            <a:r>
              <a:rPr lang="en-GB" sz="1200">
                <a:solidFill>
                  <a:schemeClr val="lt1"/>
                </a:solidFill>
                <a:latin typeface="DM Sans"/>
                <a:ea typeface="DM Sans"/>
                <a:cs typeface="DM Sans"/>
                <a:sym typeface="DM Sans"/>
              </a:rPr>
              <a:t>Tableros ágiles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chemeClr val="accent4"/>
              </a:buClr>
              <a:buSzPts val="1200"/>
              <a:buFont typeface="DM Sans"/>
              <a:buChar char="✓"/>
            </a:pPr>
            <a:r>
              <a:rPr lang="en-GB" sz="1200">
                <a:solidFill>
                  <a:schemeClr val="lt1"/>
                </a:solidFill>
                <a:latin typeface="DM Sans"/>
                <a:ea typeface="DM Sans"/>
                <a:cs typeface="DM Sans"/>
                <a:sym typeface="DM Sans"/>
              </a:rPr>
              <a:t>Testing dentro de agilidad</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chemeClr val="accent4"/>
              </a:buClr>
              <a:buSzPts val="1200"/>
              <a:buFont typeface="DM Sans"/>
              <a:buChar char="✓"/>
            </a:pPr>
            <a:r>
              <a:rPr lang="en-GB" sz="1200">
                <a:solidFill>
                  <a:schemeClr val="lt1"/>
                </a:solidFill>
                <a:latin typeface="DM Sans"/>
                <a:ea typeface="DM Sans"/>
                <a:cs typeface="DM Sans"/>
                <a:sym typeface="DM Sans"/>
              </a:rPr>
              <a:t>Rol del tester en el equipo ágil</a:t>
            </a:r>
            <a:endParaRPr sz="1200">
              <a:solidFill>
                <a:schemeClr val="lt1"/>
              </a:solidFill>
              <a:latin typeface="DM Sans"/>
              <a:ea typeface="DM Sans"/>
              <a:cs typeface="DM Sans"/>
              <a:sym typeface="DM Sans"/>
            </a:endParaRPr>
          </a:p>
        </p:txBody>
      </p:sp>
      <p:sp>
        <p:nvSpPr>
          <p:cNvPr id="172" name="Google Shape;172;p35"/>
          <p:cNvSpPr txBox="1"/>
          <p:nvPr/>
        </p:nvSpPr>
        <p:spPr>
          <a:xfrm>
            <a:off x="5955750" y="2972375"/>
            <a:ext cx="1778400" cy="13647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90FF"/>
              </a:buClr>
              <a:buSzPts val="1200"/>
              <a:buFont typeface="DM Sans"/>
              <a:buChar char="✓"/>
            </a:pPr>
            <a:r>
              <a:rPr lang="en-GB" sz="1200">
                <a:solidFill>
                  <a:schemeClr val="lt1"/>
                </a:solidFill>
                <a:latin typeface="DM Sans"/>
                <a:ea typeface="DM Sans"/>
                <a:cs typeface="DM Sans"/>
                <a:sym typeface="DM Sans"/>
              </a:rPr>
              <a:t>Analizar documentación</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0"/>
              </a:spcAft>
              <a:buClr>
                <a:srgbClr val="EA90FF"/>
              </a:buClr>
              <a:buSzPts val="1200"/>
              <a:buFont typeface="DM Sans"/>
              <a:buChar char="✓"/>
            </a:pPr>
            <a:r>
              <a:rPr lang="en-GB" sz="1200">
                <a:solidFill>
                  <a:schemeClr val="lt1"/>
                </a:solidFill>
                <a:latin typeface="DM Sans"/>
                <a:ea typeface="DM Sans"/>
                <a:cs typeface="DM Sans"/>
                <a:sym typeface="DM Sans"/>
              </a:rPr>
              <a:t>Plan de pruebas</a:t>
            </a:r>
            <a:endParaRPr sz="1200">
              <a:solidFill>
                <a:schemeClr val="lt1"/>
              </a:solidFill>
              <a:latin typeface="DM Sans"/>
              <a:ea typeface="DM Sans"/>
              <a:cs typeface="DM Sans"/>
              <a:sym typeface="DM Sans"/>
            </a:endParaRPr>
          </a:p>
          <a:p>
            <a:pPr indent="-304800" lvl="0" marL="457200" rtl="0" algn="l">
              <a:lnSpc>
                <a:spcPct val="100000"/>
              </a:lnSpc>
              <a:spcBef>
                <a:spcPts val="1000"/>
              </a:spcBef>
              <a:spcAft>
                <a:spcPts val="1000"/>
              </a:spcAft>
              <a:buClr>
                <a:srgbClr val="EA90FF"/>
              </a:buClr>
              <a:buSzPts val="1200"/>
              <a:buFont typeface="DM Sans"/>
              <a:buChar char="✓"/>
            </a:pPr>
            <a:r>
              <a:rPr lang="en-GB" sz="1200">
                <a:solidFill>
                  <a:schemeClr val="lt1"/>
                </a:solidFill>
                <a:latin typeface="DM Sans"/>
                <a:ea typeface="DM Sans"/>
                <a:cs typeface="DM Sans"/>
                <a:sym typeface="DM Sans"/>
              </a:rPr>
              <a:t>Casos de pruebas</a:t>
            </a:r>
            <a:endParaRPr sz="1200">
              <a:solidFill>
                <a:schemeClr val="lt1"/>
              </a:solidFill>
              <a:latin typeface="DM Sans"/>
              <a:ea typeface="DM Sans"/>
              <a:cs typeface="DM Sans"/>
              <a:sym typeface="DM Sans"/>
            </a:endParaRPr>
          </a:p>
        </p:txBody>
      </p:sp>
      <p:sp>
        <p:nvSpPr>
          <p:cNvPr id="173" name="Google Shape;173;p35"/>
          <p:cNvSpPr txBox="1"/>
          <p:nvPr/>
        </p:nvSpPr>
        <p:spPr>
          <a:xfrm>
            <a:off x="3675513" y="2972363"/>
            <a:ext cx="1646100" cy="1549500"/>
          </a:xfrm>
          <a:prstGeom prst="rect">
            <a:avLst/>
          </a:prstGeom>
          <a:noFill/>
          <a:ln>
            <a:noFill/>
          </a:ln>
        </p:spPr>
        <p:txBody>
          <a:bodyPr anchorCtr="0" anchor="t" bIns="91425" lIns="91425" spcFirstLastPara="1" rIns="91425" wrap="square" tIns="91425">
            <a:spAutoFit/>
          </a:bodyPr>
          <a:lstStyle/>
          <a:p>
            <a:pPr indent="-304800" lvl="0" marL="457200" rtl="0" algn="l">
              <a:lnSpc>
                <a:spcPct val="100000"/>
              </a:lnSpc>
              <a:spcBef>
                <a:spcPts val="0"/>
              </a:spcBef>
              <a:spcAft>
                <a:spcPts val="0"/>
              </a:spcAft>
              <a:buClr>
                <a:srgbClr val="EAFF6A"/>
              </a:buClr>
              <a:buSzPts val="1200"/>
              <a:buFont typeface="DM Sans"/>
              <a:buChar char="✓"/>
            </a:pPr>
            <a:r>
              <a:rPr lang="en-GB" sz="1200" u="sng">
                <a:solidFill>
                  <a:schemeClr val="hlink"/>
                </a:solidFill>
                <a:latin typeface="DM Sans"/>
                <a:ea typeface="DM Sans"/>
                <a:cs typeface="DM Sans"/>
                <a:sym typeface="DM Sans"/>
                <a:hlinkClick action="ppaction://hlinksldjump" r:id="rId5"/>
              </a:rPr>
              <a:t>Ambientes de desarrollo y builds</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0"/>
              </a:spcAft>
              <a:buClr>
                <a:srgbClr val="EAFF6A"/>
              </a:buClr>
              <a:buSzPts val="1200"/>
              <a:buFont typeface="DM Sans"/>
              <a:buChar char="✓"/>
            </a:pPr>
            <a:r>
              <a:rPr lang="en-GB" sz="1200" u="sng">
                <a:solidFill>
                  <a:schemeClr val="hlink"/>
                </a:solidFill>
                <a:latin typeface="DM Sans"/>
                <a:ea typeface="DM Sans"/>
                <a:cs typeface="DM Sans"/>
                <a:sym typeface="DM Sans"/>
                <a:hlinkClick action="ppaction://hlinksldjump" r:id="rId6"/>
              </a:rPr>
              <a:t>Error, fallo y defecto</a:t>
            </a:r>
            <a:endParaRPr sz="1200">
              <a:solidFill>
                <a:srgbClr val="83AEFB"/>
              </a:solidFill>
              <a:latin typeface="DM Sans"/>
              <a:ea typeface="DM Sans"/>
              <a:cs typeface="DM Sans"/>
              <a:sym typeface="DM Sans"/>
            </a:endParaRPr>
          </a:p>
          <a:p>
            <a:pPr indent="-304800" lvl="0" marL="457200" rtl="0" algn="l">
              <a:lnSpc>
                <a:spcPct val="100000"/>
              </a:lnSpc>
              <a:spcBef>
                <a:spcPts val="1000"/>
              </a:spcBef>
              <a:spcAft>
                <a:spcPts val="1000"/>
              </a:spcAft>
              <a:buClr>
                <a:srgbClr val="EAFF6A"/>
              </a:buClr>
              <a:buSzPts val="1200"/>
              <a:buFont typeface="DM Sans"/>
              <a:buChar char="✓"/>
            </a:pPr>
            <a:r>
              <a:rPr lang="en-GB" sz="1200" u="sng">
                <a:solidFill>
                  <a:schemeClr val="hlink"/>
                </a:solidFill>
                <a:latin typeface="DM Sans"/>
                <a:ea typeface="DM Sans"/>
                <a:cs typeface="DM Sans"/>
                <a:sym typeface="DM Sans"/>
                <a:hlinkClick action="ppaction://hlinksldjump" r:id="rId7"/>
              </a:rPr>
              <a:t>Defectos</a:t>
            </a:r>
            <a:endParaRPr sz="1200">
              <a:solidFill>
                <a:srgbClr val="83AEFB"/>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80"/>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Tipos de defectos</a:t>
            </a:r>
            <a:endParaRPr b="1" sz="4000">
              <a:solidFill>
                <a:schemeClr val="dk1"/>
              </a:solidFill>
              <a:latin typeface="DM Sans"/>
              <a:ea typeface="DM Sans"/>
              <a:cs typeface="DM Sans"/>
              <a:sym typeface="DM Sans"/>
            </a:endParaRPr>
          </a:p>
        </p:txBody>
      </p:sp>
      <p:sp>
        <p:nvSpPr>
          <p:cNvPr id="476" name="Google Shape;476;p80"/>
          <p:cNvSpPr txBox="1"/>
          <p:nvPr/>
        </p:nvSpPr>
        <p:spPr>
          <a:xfrm>
            <a:off x="498550" y="1809950"/>
            <a:ext cx="4730100" cy="2304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en-GB" sz="1350">
                <a:latin typeface="DM Sans"/>
                <a:ea typeface="DM Sans"/>
                <a:cs typeface="DM Sans"/>
                <a:sym typeface="DM Sans"/>
              </a:rPr>
              <a:t>No existe una clasificación de tipos de errores a nivel documentación, pero es importante conocer con qué tipo de defectos nos podemos encontrar y cómo trabajar sobre ellos para reportarlos.</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n-GB" sz="1350">
                <a:latin typeface="DM Sans"/>
                <a:ea typeface="DM Sans"/>
                <a:cs typeface="DM Sans"/>
                <a:sym typeface="DM Sans"/>
              </a:rPr>
              <a:t>Defectos UX/UI</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n-GB" sz="1350">
                <a:latin typeface="DM Sans"/>
                <a:ea typeface="DM Sans"/>
                <a:cs typeface="DM Sans"/>
                <a:sym typeface="DM Sans"/>
              </a:rPr>
              <a:t>Defectos visuales</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n-GB" sz="1350">
                <a:latin typeface="DM Sans"/>
                <a:ea typeface="DM Sans"/>
                <a:cs typeface="DM Sans"/>
                <a:sym typeface="DM Sans"/>
              </a:rPr>
              <a:t>Defectos componente</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n-GB" sz="1350">
                <a:latin typeface="DM Sans"/>
                <a:ea typeface="DM Sans"/>
                <a:cs typeface="DM Sans"/>
                <a:sym typeface="DM Sans"/>
              </a:rPr>
              <a:t>Defectos contenido</a:t>
            </a:r>
            <a:endParaRPr sz="1350">
              <a:latin typeface="DM Sans"/>
              <a:ea typeface="DM Sans"/>
              <a:cs typeface="DM Sans"/>
              <a:sym typeface="DM Sans"/>
            </a:endParaRPr>
          </a:p>
          <a:p>
            <a:pPr indent="-314325" lvl="0" marL="457200" marR="0" rtl="0" algn="l">
              <a:lnSpc>
                <a:spcPct val="115000"/>
              </a:lnSpc>
              <a:spcBef>
                <a:spcPts val="0"/>
              </a:spcBef>
              <a:spcAft>
                <a:spcPts val="0"/>
              </a:spcAft>
              <a:buClr>
                <a:schemeClr val="accent4"/>
              </a:buClr>
              <a:buSzPts val="1350"/>
              <a:buFont typeface="DM Sans"/>
              <a:buChar char="✓"/>
            </a:pPr>
            <a:r>
              <a:rPr lang="en-GB" sz="1350">
                <a:latin typeface="DM Sans"/>
                <a:ea typeface="DM Sans"/>
                <a:cs typeface="DM Sans"/>
                <a:sym typeface="DM Sans"/>
              </a:rPr>
              <a:t>Defectos disruptivos</a:t>
            </a:r>
            <a:endParaRPr sz="1350">
              <a:latin typeface="DM Sans"/>
              <a:ea typeface="DM Sans"/>
              <a:cs typeface="DM Sans"/>
              <a:sym typeface="DM Sans"/>
            </a:endParaRPr>
          </a:p>
        </p:txBody>
      </p:sp>
      <p:pic>
        <p:nvPicPr>
          <p:cNvPr id="477" name="Google Shape;477;p80"/>
          <p:cNvPicPr preferRelativeResize="0"/>
          <p:nvPr/>
        </p:nvPicPr>
        <p:blipFill rotWithShape="1">
          <a:blip r:embed="rId3">
            <a:alphaModFix/>
          </a:blip>
          <a:srcRect b="0" l="0" r="0" t="0"/>
          <a:stretch/>
        </p:blipFill>
        <p:spPr>
          <a:xfrm>
            <a:off x="5680750" y="1344775"/>
            <a:ext cx="2862325" cy="21586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81"/>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Defectos UX/UI</a:t>
            </a:r>
            <a:endParaRPr b="1" sz="4000">
              <a:solidFill>
                <a:schemeClr val="dk1"/>
              </a:solidFill>
              <a:latin typeface="DM Sans"/>
              <a:ea typeface="DM Sans"/>
              <a:cs typeface="DM Sans"/>
              <a:sym typeface="DM Sans"/>
            </a:endParaRPr>
          </a:p>
        </p:txBody>
      </p:sp>
      <p:sp>
        <p:nvSpPr>
          <p:cNvPr id="483" name="Google Shape;483;p81"/>
          <p:cNvSpPr txBox="1"/>
          <p:nvPr/>
        </p:nvSpPr>
        <p:spPr>
          <a:xfrm>
            <a:off x="473350" y="1908175"/>
            <a:ext cx="599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Los defectos UX/UI(también conocidos como visuales y de usabilidad) se pueden dar por una diferencia entre las maquetas entregadas a los desarrolladores y lo programado. </a:t>
            </a:r>
            <a:endParaRPr sz="1350">
              <a:latin typeface="DM Sans"/>
              <a:ea typeface="DM Sans"/>
              <a:cs typeface="DM Sans"/>
              <a:sym typeface="DM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82"/>
          <p:cNvSpPr txBox="1"/>
          <p:nvPr/>
        </p:nvSpPr>
        <p:spPr>
          <a:xfrm>
            <a:off x="457725" y="1071050"/>
            <a:ext cx="473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Defectos visuales</a:t>
            </a:r>
            <a:endParaRPr b="1" sz="4000">
              <a:solidFill>
                <a:schemeClr val="dk1"/>
              </a:solidFill>
              <a:latin typeface="DM Sans"/>
              <a:ea typeface="DM Sans"/>
              <a:cs typeface="DM Sans"/>
              <a:sym typeface="DM Sans"/>
            </a:endParaRPr>
          </a:p>
        </p:txBody>
      </p:sp>
      <p:sp>
        <p:nvSpPr>
          <p:cNvPr id="489" name="Google Shape;489;p82"/>
          <p:cNvSpPr txBox="1"/>
          <p:nvPr/>
        </p:nvSpPr>
        <p:spPr>
          <a:xfrm>
            <a:off x="457725" y="19830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Los defectos visuales (también conocidos como UX/UI) se pueden dar por una diferencia entre las maquetas entregadas a los desarrolladores y lo programado.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También puede haber defectos visuales relacionados con la usabilidad de la plataforma.</a:t>
            </a:r>
            <a:endParaRPr sz="1350">
              <a:latin typeface="DM Sans"/>
              <a:ea typeface="DM Sans"/>
              <a:cs typeface="DM Sans"/>
              <a:sym typeface="DM Sans"/>
            </a:endParaRPr>
          </a:p>
        </p:txBody>
      </p:sp>
      <p:pic>
        <p:nvPicPr>
          <p:cNvPr id="490" name="Google Shape;490;p82"/>
          <p:cNvPicPr preferRelativeResize="0"/>
          <p:nvPr/>
        </p:nvPicPr>
        <p:blipFill rotWithShape="1">
          <a:blip r:embed="rId3">
            <a:alphaModFix/>
          </a:blip>
          <a:srcRect b="0" l="0" r="0" t="0"/>
          <a:stretch/>
        </p:blipFill>
        <p:spPr>
          <a:xfrm>
            <a:off x="5794877" y="1570850"/>
            <a:ext cx="2380300" cy="18090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83"/>
          <p:cNvSpPr/>
          <p:nvPr/>
        </p:nvSpPr>
        <p:spPr>
          <a:xfrm>
            <a:off x="1622958" y="1168058"/>
            <a:ext cx="5898086" cy="3317328"/>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83"/>
          <p:cNvSpPr txBox="1"/>
          <p:nvPr/>
        </p:nvSpPr>
        <p:spPr>
          <a:xfrm>
            <a:off x="1250925" y="345975"/>
            <a:ext cx="6725400" cy="6696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Ejemplos de defectos visuales</a:t>
            </a:r>
            <a:endParaRPr b="1" sz="3500">
              <a:solidFill>
                <a:schemeClr val="lt1"/>
              </a:solidFill>
              <a:latin typeface="DM Sans"/>
              <a:ea typeface="DM Sans"/>
              <a:cs typeface="DM Sans"/>
              <a:sym typeface="DM Sans"/>
            </a:endParaRPr>
          </a:p>
        </p:txBody>
      </p:sp>
      <p:pic>
        <p:nvPicPr>
          <p:cNvPr id="497" name="Google Shape;497;p83"/>
          <p:cNvPicPr preferRelativeResize="0"/>
          <p:nvPr/>
        </p:nvPicPr>
        <p:blipFill rotWithShape="1">
          <a:blip r:embed="rId3">
            <a:alphaModFix/>
          </a:blip>
          <a:srcRect b="0" l="0" r="0" t="0"/>
          <a:stretch/>
        </p:blipFill>
        <p:spPr>
          <a:xfrm>
            <a:off x="1839949" y="2162340"/>
            <a:ext cx="3232960" cy="1328737"/>
          </a:xfrm>
          <a:prstGeom prst="rect">
            <a:avLst/>
          </a:prstGeom>
          <a:noFill/>
          <a:ln>
            <a:noFill/>
          </a:ln>
        </p:spPr>
      </p:pic>
      <p:pic>
        <p:nvPicPr>
          <p:cNvPr id="498" name="Google Shape;498;p83"/>
          <p:cNvPicPr preferRelativeResize="0"/>
          <p:nvPr/>
        </p:nvPicPr>
        <p:blipFill rotWithShape="1">
          <a:blip r:embed="rId4">
            <a:alphaModFix/>
          </a:blip>
          <a:srcRect b="0" l="0" r="0" t="0"/>
          <a:stretch/>
        </p:blipFill>
        <p:spPr>
          <a:xfrm>
            <a:off x="5534400" y="1302562"/>
            <a:ext cx="1589325" cy="30483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84"/>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Defectos componentes</a:t>
            </a:r>
            <a:endParaRPr b="1" sz="4000">
              <a:solidFill>
                <a:schemeClr val="dk1"/>
              </a:solidFill>
              <a:latin typeface="DM Sans"/>
              <a:ea typeface="DM Sans"/>
              <a:cs typeface="DM Sans"/>
              <a:sym typeface="DM Sans"/>
            </a:endParaRPr>
          </a:p>
        </p:txBody>
      </p:sp>
      <p:sp>
        <p:nvSpPr>
          <p:cNvPr id="504" name="Google Shape;504;p84"/>
          <p:cNvSpPr txBox="1"/>
          <p:nvPr/>
        </p:nvSpPr>
        <p:spPr>
          <a:xfrm>
            <a:off x="473350" y="1908175"/>
            <a:ext cx="5994600" cy="808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Los defectos de los componentes son específicamente cuando algo particular de la plataforma no está funcionando como corresponde.</a:t>
            </a:r>
            <a:endParaRPr sz="2000">
              <a:solidFill>
                <a:schemeClr val="dk1"/>
              </a:solidFill>
              <a:latin typeface="Helvetica Neue Light"/>
              <a:ea typeface="Helvetica Neue Light"/>
              <a:cs typeface="Helvetica Neue Light"/>
              <a:sym typeface="Helvetica Neue Light"/>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85"/>
          <p:cNvSpPr/>
          <p:nvPr/>
        </p:nvSpPr>
        <p:spPr>
          <a:xfrm>
            <a:off x="647400" y="1500375"/>
            <a:ext cx="7849200" cy="3158700"/>
          </a:xfrm>
          <a:prstGeom prst="rect">
            <a:avLst/>
          </a:prstGeom>
          <a:solidFill>
            <a:srgbClr val="EAFF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85"/>
          <p:cNvSpPr txBox="1"/>
          <p:nvPr/>
        </p:nvSpPr>
        <p:spPr>
          <a:xfrm>
            <a:off x="1461300" y="345975"/>
            <a:ext cx="6221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Ejemplo de defectos componentes</a:t>
            </a:r>
            <a:endParaRPr b="1" sz="3500">
              <a:solidFill>
                <a:schemeClr val="lt1"/>
              </a:solidFill>
              <a:latin typeface="DM Sans"/>
              <a:ea typeface="DM Sans"/>
              <a:cs typeface="DM Sans"/>
              <a:sym typeface="DM Sans"/>
            </a:endParaRPr>
          </a:p>
        </p:txBody>
      </p:sp>
      <p:sp>
        <p:nvSpPr>
          <p:cNvPr id="511" name="Google Shape;511;p85"/>
          <p:cNvSpPr txBox="1"/>
          <p:nvPr/>
        </p:nvSpPr>
        <p:spPr>
          <a:xfrm>
            <a:off x="3939800" y="2363925"/>
            <a:ext cx="4127100" cy="143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DM Sans"/>
                <a:ea typeface="DM Sans"/>
                <a:cs typeface="DM Sans"/>
                <a:sym typeface="DM Sans"/>
              </a:rPr>
              <a:t>En la página del login vemos que al ingresar, no muestra nuestro email de forma correcta y tampoco alguna acción que nos permita visualizarlo. </a:t>
            </a:r>
            <a:endParaRPr sz="1350">
              <a:latin typeface="DM Sans"/>
              <a:ea typeface="DM Sans"/>
              <a:cs typeface="DM Sans"/>
              <a:sym typeface="DM Sans"/>
            </a:endParaRPr>
          </a:p>
          <a:p>
            <a:pPr indent="0" lvl="0" marL="0" rtl="0" algn="l">
              <a:spcBef>
                <a:spcPts val="0"/>
              </a:spcBef>
              <a:spcAft>
                <a:spcPts val="0"/>
              </a:spcAft>
              <a:buNone/>
            </a:pPr>
            <a:r>
              <a:rPr lang="en-GB" sz="1350">
                <a:latin typeface="DM Sans"/>
                <a:ea typeface="DM Sans"/>
                <a:cs typeface="DM Sans"/>
                <a:sym typeface="DM Sans"/>
              </a:rPr>
              <a:t>Ese componente de forma aislada no funciona correctamente.</a:t>
            </a:r>
            <a:endParaRPr sz="1350">
              <a:latin typeface="DM Sans"/>
              <a:ea typeface="DM Sans"/>
              <a:cs typeface="DM Sans"/>
              <a:sym typeface="DM Sans"/>
            </a:endParaRPr>
          </a:p>
        </p:txBody>
      </p:sp>
      <p:pic>
        <p:nvPicPr>
          <p:cNvPr id="512" name="Google Shape;512;p85"/>
          <p:cNvPicPr preferRelativeResize="0"/>
          <p:nvPr/>
        </p:nvPicPr>
        <p:blipFill rotWithShape="1">
          <a:blip r:embed="rId3">
            <a:alphaModFix/>
          </a:blip>
          <a:srcRect b="0" l="0" r="0" t="0"/>
          <a:stretch/>
        </p:blipFill>
        <p:spPr>
          <a:xfrm>
            <a:off x="1005975" y="1644748"/>
            <a:ext cx="2488025" cy="28699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6" name="Shape 516"/>
        <p:cNvGrpSpPr/>
        <p:nvPr/>
      </p:nvGrpSpPr>
      <p:grpSpPr>
        <a:xfrm>
          <a:off x="0" y="0"/>
          <a:ext cx="0" cy="0"/>
          <a:chOff x="0" y="0"/>
          <a:chExt cx="0" cy="0"/>
        </a:xfrm>
      </p:grpSpPr>
      <p:sp>
        <p:nvSpPr>
          <p:cNvPr id="517" name="Google Shape;517;p86"/>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Defectos contenido</a:t>
            </a:r>
            <a:endParaRPr b="1" sz="4000">
              <a:solidFill>
                <a:schemeClr val="dk1"/>
              </a:solidFill>
              <a:latin typeface="DM Sans"/>
              <a:ea typeface="DM Sans"/>
              <a:cs typeface="DM Sans"/>
              <a:sym typeface="DM Sans"/>
            </a:endParaRPr>
          </a:p>
        </p:txBody>
      </p:sp>
      <p:sp>
        <p:nvSpPr>
          <p:cNvPr id="518" name="Google Shape;518;p86"/>
          <p:cNvSpPr txBox="1"/>
          <p:nvPr/>
        </p:nvSpPr>
        <p:spPr>
          <a:xfrm>
            <a:off x="473350" y="1908175"/>
            <a:ext cx="5994600" cy="184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Los defectos de contenido están medianamente relacionados con los defectos de UX/UI, pero se desprenden de ellos porque comprenden contenido específicamente en la plataforma, y no específicamente algo visual o de usabilidad.</a:t>
            </a:r>
            <a:endParaRPr sz="1350">
              <a:latin typeface="DM Sans"/>
              <a:ea typeface="DM Sans"/>
              <a:cs typeface="DM Sans"/>
              <a:sym typeface="DM Sans"/>
            </a:endParaRPr>
          </a:p>
          <a:p>
            <a:pPr indent="0" lvl="0" marL="0" rtl="0" algn="l">
              <a:spcBef>
                <a:spcPts val="0"/>
              </a:spcBef>
              <a:spcAft>
                <a:spcPts val="0"/>
              </a:spcAft>
              <a:buClr>
                <a:schemeClr val="dk1"/>
              </a:buClr>
              <a:buSzPts val="2000"/>
              <a:buFont typeface="Arial"/>
              <a:buNone/>
            </a:pPr>
            <a:r>
              <a:rPr lang="en-GB" sz="1350">
                <a:highlight>
                  <a:srgbClr val="EA90FF"/>
                </a:highlight>
                <a:latin typeface="DM Sans"/>
                <a:ea typeface="DM Sans"/>
                <a:cs typeface="DM Sans"/>
                <a:sym typeface="DM Sans"/>
              </a:rPr>
              <a:t>Ejemplo: el contenido de legales está desactualizado con fechas del año anterior.</a:t>
            </a:r>
            <a:endParaRPr sz="1350">
              <a:highlight>
                <a:srgbClr val="EA90FF"/>
              </a:highlight>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2" name="Shape 522"/>
        <p:cNvGrpSpPr/>
        <p:nvPr/>
      </p:nvGrpSpPr>
      <p:grpSpPr>
        <a:xfrm>
          <a:off x="0" y="0"/>
          <a:ext cx="0" cy="0"/>
          <a:chOff x="0" y="0"/>
          <a:chExt cx="0" cy="0"/>
        </a:xfrm>
      </p:grpSpPr>
      <p:sp>
        <p:nvSpPr>
          <p:cNvPr id="523" name="Google Shape;523;p87"/>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Defectos funcionales</a:t>
            </a:r>
            <a:endParaRPr b="1" sz="4000">
              <a:solidFill>
                <a:schemeClr val="dk1"/>
              </a:solidFill>
              <a:latin typeface="DM Sans"/>
              <a:ea typeface="DM Sans"/>
              <a:cs typeface="DM Sans"/>
              <a:sym typeface="DM Sans"/>
            </a:endParaRPr>
          </a:p>
        </p:txBody>
      </p:sp>
      <p:sp>
        <p:nvSpPr>
          <p:cNvPr id="524" name="Google Shape;524;p87"/>
          <p:cNvSpPr txBox="1"/>
          <p:nvPr/>
        </p:nvSpPr>
        <p:spPr>
          <a:xfrm>
            <a:off x="457725" y="2516425"/>
            <a:ext cx="47301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DM Sans"/>
                <a:ea typeface="DM Sans"/>
                <a:cs typeface="DM Sans"/>
                <a:sym typeface="DM Sans"/>
              </a:rPr>
              <a:t>Este caso aplica específicamente cuando algo no funciona de acuerdo a lo que la documentación indica.</a:t>
            </a:r>
            <a:endParaRPr sz="1350">
              <a:latin typeface="DM Sans"/>
              <a:ea typeface="DM Sans"/>
              <a:cs typeface="DM Sans"/>
              <a:sym typeface="DM Sans"/>
            </a:endParaRPr>
          </a:p>
        </p:txBody>
      </p:sp>
      <p:pic>
        <p:nvPicPr>
          <p:cNvPr id="525" name="Google Shape;525;p87"/>
          <p:cNvPicPr preferRelativeResize="0"/>
          <p:nvPr/>
        </p:nvPicPr>
        <p:blipFill rotWithShape="1">
          <a:blip r:embed="rId3">
            <a:alphaModFix/>
          </a:blip>
          <a:srcRect b="2126" l="32218" r="32236" t="2535"/>
          <a:stretch/>
        </p:blipFill>
        <p:spPr>
          <a:xfrm>
            <a:off x="5739525" y="1721850"/>
            <a:ext cx="1994124" cy="17071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88"/>
          <p:cNvSpPr txBox="1"/>
          <p:nvPr/>
        </p:nvSpPr>
        <p:spPr>
          <a:xfrm>
            <a:off x="457725" y="1071050"/>
            <a:ext cx="4730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Defectos disruptivos</a:t>
            </a:r>
            <a:endParaRPr b="1" sz="4000">
              <a:solidFill>
                <a:schemeClr val="dk1"/>
              </a:solidFill>
              <a:latin typeface="DM Sans"/>
              <a:ea typeface="DM Sans"/>
              <a:cs typeface="DM Sans"/>
              <a:sym typeface="DM Sans"/>
            </a:endParaRPr>
          </a:p>
        </p:txBody>
      </p:sp>
      <p:sp>
        <p:nvSpPr>
          <p:cNvPr id="531" name="Google Shape;531;p88"/>
          <p:cNvSpPr txBox="1"/>
          <p:nvPr/>
        </p:nvSpPr>
        <p:spPr>
          <a:xfrm>
            <a:off x="457725" y="2516425"/>
            <a:ext cx="4730100" cy="1223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El más grave de todos, que se da a causa de una nueva implementación que hace que toda la plataforma se rompa y no ande nada o nos envíe a una sección vacía.</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Cualquier defecto que rompa toda la pantalla, es disruptivo.</a:t>
            </a:r>
            <a:endParaRPr sz="1350">
              <a:latin typeface="DM Sans"/>
              <a:ea typeface="DM Sans"/>
              <a:cs typeface="DM Sans"/>
              <a:sym typeface="DM Sans"/>
            </a:endParaRPr>
          </a:p>
        </p:txBody>
      </p:sp>
      <p:pic>
        <p:nvPicPr>
          <p:cNvPr id="532" name="Google Shape;532;p88"/>
          <p:cNvPicPr preferRelativeResize="0"/>
          <p:nvPr/>
        </p:nvPicPr>
        <p:blipFill rotWithShape="1">
          <a:blip r:embed="rId3">
            <a:alphaModFix/>
          </a:blip>
          <a:srcRect b="54565" l="0" r="79652" t="21369"/>
          <a:stretch/>
        </p:blipFill>
        <p:spPr>
          <a:xfrm>
            <a:off x="5524100" y="1619250"/>
            <a:ext cx="2864902" cy="190500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9"/>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Reporte de bugs</a:t>
            </a:r>
            <a:endParaRPr b="1" sz="4000">
              <a:solidFill>
                <a:schemeClr val="dk1"/>
              </a:solidFill>
              <a:latin typeface="DM Sans"/>
              <a:ea typeface="DM Sans"/>
              <a:cs typeface="DM Sans"/>
              <a:sym typeface="DM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6"/>
          <p:cNvSpPr txBox="1"/>
          <p:nvPr/>
        </p:nvSpPr>
        <p:spPr>
          <a:xfrm>
            <a:off x="1404863" y="1941375"/>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Ambientes de desarrollo</a:t>
            </a:r>
            <a:endParaRPr b="1" sz="4000">
              <a:solidFill>
                <a:schemeClr val="lt1"/>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y builds</a:t>
            </a:r>
            <a:endParaRPr b="1" sz="4000">
              <a:solidFill>
                <a:srgbClr val="EAFF6A"/>
              </a:solidFill>
              <a:latin typeface="DM Sans"/>
              <a:ea typeface="DM Sans"/>
              <a:cs typeface="DM Sans"/>
              <a:sym typeface="DM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90"/>
          <p:cNvSpPr txBox="1"/>
          <p:nvPr/>
        </p:nvSpPr>
        <p:spPr>
          <a:xfrm>
            <a:off x="457725" y="1071050"/>
            <a:ext cx="49194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Función de reporte de defectos</a:t>
            </a:r>
            <a:endParaRPr b="1" sz="4000">
              <a:solidFill>
                <a:schemeClr val="dk1"/>
              </a:solidFill>
              <a:latin typeface="DM Sans"/>
              <a:ea typeface="DM Sans"/>
              <a:cs typeface="DM Sans"/>
              <a:sym typeface="DM Sans"/>
            </a:endParaRPr>
          </a:p>
        </p:txBody>
      </p:sp>
      <p:sp>
        <p:nvSpPr>
          <p:cNvPr id="543" name="Google Shape;543;p90"/>
          <p:cNvSpPr txBox="1"/>
          <p:nvPr/>
        </p:nvSpPr>
        <p:spPr>
          <a:xfrm>
            <a:off x="457725" y="2516425"/>
            <a:ext cx="47301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2000"/>
              <a:buFont typeface="Arial"/>
              <a:buNone/>
            </a:pPr>
            <a:r>
              <a:rPr lang="en-GB" sz="1350">
                <a:latin typeface="DM Sans"/>
                <a:ea typeface="DM Sans"/>
                <a:cs typeface="DM Sans"/>
                <a:sym typeface="DM Sans"/>
              </a:rPr>
              <a:t>El reporte de defectos es nuestra herramienta principal para demostrar el trabajo realizado. </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pic>
        <p:nvPicPr>
          <p:cNvPr id="544" name="Google Shape;544;p90"/>
          <p:cNvPicPr preferRelativeResize="0"/>
          <p:nvPr/>
        </p:nvPicPr>
        <p:blipFill rotWithShape="1">
          <a:blip r:embed="rId3">
            <a:alphaModFix/>
          </a:blip>
          <a:srcRect b="0" l="0" r="0" t="0"/>
          <a:stretch/>
        </p:blipFill>
        <p:spPr>
          <a:xfrm>
            <a:off x="5677675" y="1118950"/>
            <a:ext cx="2905600" cy="290560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91"/>
          <p:cNvSpPr txBox="1"/>
          <p:nvPr/>
        </p:nvSpPr>
        <p:spPr>
          <a:xfrm>
            <a:off x="473350" y="619525"/>
            <a:ext cx="6930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¿Quién define el reporte del bug?</a:t>
            </a:r>
            <a:endParaRPr b="1" sz="4000">
              <a:solidFill>
                <a:schemeClr val="dk1"/>
              </a:solidFill>
              <a:latin typeface="DM Sans"/>
              <a:ea typeface="DM Sans"/>
              <a:cs typeface="DM Sans"/>
              <a:sym typeface="DM Sans"/>
            </a:endParaRPr>
          </a:p>
        </p:txBody>
      </p:sp>
      <p:sp>
        <p:nvSpPr>
          <p:cNvPr id="550" name="Google Shape;550;p91"/>
          <p:cNvSpPr txBox="1"/>
          <p:nvPr/>
        </p:nvSpPr>
        <p:spPr>
          <a:xfrm>
            <a:off x="473350" y="2212975"/>
            <a:ext cx="59946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latin typeface="DM Sans"/>
                <a:ea typeface="DM Sans"/>
                <a:cs typeface="DM Sans"/>
                <a:sym typeface="DM Sans"/>
              </a:rPr>
              <a:t>La definición de la información agregada en los reportes es un trabajo de equipo que se realiza previo al comienzo del ciclo del desarrollo. El equipo comprende a todas las entidades que pertenezcan, como desarrolladores, tester, product owners, sysadmins, diseñadores, etc.</a:t>
            </a:r>
            <a:endParaRPr sz="1350">
              <a:latin typeface="DM Sans"/>
              <a:ea typeface="DM Sans"/>
              <a:cs typeface="DM Sans"/>
              <a:sym typeface="DM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92"/>
          <p:cNvSpPr txBox="1"/>
          <p:nvPr/>
        </p:nvSpPr>
        <p:spPr>
          <a:xfrm>
            <a:off x="473350" y="619525"/>
            <a:ext cx="69309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Características destacables</a:t>
            </a:r>
            <a:endParaRPr b="1" sz="4000">
              <a:solidFill>
                <a:schemeClr val="dk1"/>
              </a:solidFill>
              <a:latin typeface="DM Sans"/>
              <a:ea typeface="DM Sans"/>
              <a:cs typeface="DM Sans"/>
              <a:sym typeface="DM Sans"/>
            </a:endParaRPr>
          </a:p>
        </p:txBody>
      </p:sp>
      <p:sp>
        <p:nvSpPr>
          <p:cNvPr id="556" name="Google Shape;556;p92"/>
          <p:cNvSpPr txBox="1"/>
          <p:nvPr/>
        </p:nvSpPr>
        <p:spPr>
          <a:xfrm>
            <a:off x="473350" y="2212975"/>
            <a:ext cx="599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Algunos de los datos que NO pueden faltar en los reportes son:</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Resultado esperado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Resultado obtenido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Captura de pantalla del error</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Sistema utilizado (sistema operativo o equipo físico).</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Char char="✓"/>
            </a:pPr>
            <a:r>
              <a:rPr lang="en-GB" sz="1350">
                <a:latin typeface="DM Sans"/>
                <a:ea typeface="DM Sans"/>
                <a:cs typeface="DM Sans"/>
                <a:sym typeface="DM Sans"/>
              </a:rPr>
              <a:t>Nivel del bug</a:t>
            </a:r>
            <a:endParaRPr sz="1350">
              <a:latin typeface="DM Sans"/>
              <a:ea typeface="DM Sans"/>
              <a:cs typeface="DM Sans"/>
              <a:sym typeface="DM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sp>
        <p:nvSpPr>
          <p:cNvPr id="561" name="Google Shape;561;p93"/>
          <p:cNvSpPr txBox="1"/>
          <p:nvPr/>
        </p:nvSpPr>
        <p:spPr>
          <a:xfrm>
            <a:off x="1250925" y="345975"/>
            <a:ext cx="6725400" cy="11544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lt1"/>
                </a:solidFill>
                <a:latin typeface="DM Sans"/>
                <a:ea typeface="DM Sans"/>
                <a:cs typeface="DM Sans"/>
                <a:sym typeface="DM Sans"/>
              </a:rPr>
              <a:t>Ejemplos de reporte de defecto</a:t>
            </a:r>
            <a:endParaRPr b="1" sz="3500">
              <a:solidFill>
                <a:schemeClr val="lt1"/>
              </a:solidFill>
              <a:latin typeface="DM Sans"/>
              <a:ea typeface="DM Sans"/>
              <a:cs typeface="DM Sans"/>
              <a:sym typeface="DM Sans"/>
            </a:endParaRPr>
          </a:p>
        </p:txBody>
      </p:sp>
      <p:pic>
        <p:nvPicPr>
          <p:cNvPr id="562" name="Google Shape;562;p93"/>
          <p:cNvPicPr preferRelativeResize="0"/>
          <p:nvPr/>
        </p:nvPicPr>
        <p:blipFill>
          <a:blip r:embed="rId3">
            <a:alphaModFix/>
          </a:blip>
          <a:stretch>
            <a:fillRect/>
          </a:stretch>
        </p:blipFill>
        <p:spPr>
          <a:xfrm>
            <a:off x="1209300" y="1447017"/>
            <a:ext cx="6725401" cy="322295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94"/>
          <p:cNvSpPr txBox="1"/>
          <p:nvPr/>
        </p:nvSpPr>
        <p:spPr>
          <a:xfrm>
            <a:off x="1445150" y="688825"/>
            <a:ext cx="7169400" cy="6696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3500">
                <a:solidFill>
                  <a:srgbClr val="EAFF6A"/>
                </a:solidFill>
                <a:latin typeface="DM Sans"/>
                <a:ea typeface="DM Sans"/>
                <a:cs typeface="DM Sans"/>
                <a:sym typeface="DM Sans"/>
              </a:rPr>
              <a:t>Ejemplo en vivo</a:t>
            </a:r>
            <a:endParaRPr b="1" sz="3500">
              <a:solidFill>
                <a:srgbClr val="EAFF6A"/>
              </a:solidFill>
              <a:latin typeface="DM Sans"/>
              <a:ea typeface="DM Sans"/>
              <a:cs typeface="DM Sans"/>
              <a:sym typeface="DM Sans"/>
            </a:endParaRPr>
          </a:p>
        </p:txBody>
      </p:sp>
      <p:sp>
        <p:nvSpPr>
          <p:cNvPr id="568" name="Google Shape;568;p94"/>
          <p:cNvSpPr txBox="1"/>
          <p:nvPr/>
        </p:nvSpPr>
        <p:spPr>
          <a:xfrm>
            <a:off x="473350" y="1626100"/>
            <a:ext cx="7169400" cy="954300"/>
          </a:xfrm>
          <a:prstGeom prst="rect">
            <a:avLst/>
          </a:prstGeom>
          <a:noFill/>
          <a:ln>
            <a:noFill/>
          </a:ln>
        </p:spPr>
        <p:txBody>
          <a:bodyPr anchorCtr="0" anchor="t" bIns="91425" lIns="91425" spcFirstLastPara="1" rIns="91425" wrap="square" tIns="91425">
            <a:spAutoFit/>
          </a:bodyPr>
          <a:lstStyle/>
          <a:p>
            <a:pPr indent="0" lvl="0" marL="0" rtl="0" algn="l">
              <a:spcBef>
                <a:spcPts val="1000"/>
              </a:spcBef>
              <a:spcAft>
                <a:spcPts val="0"/>
              </a:spcAft>
              <a:buNone/>
            </a:pPr>
            <a:r>
              <a:rPr lang="en-GB" sz="2500">
                <a:solidFill>
                  <a:srgbClr val="B7B7B7"/>
                </a:solidFill>
                <a:latin typeface="DM Sans"/>
                <a:ea typeface="DM Sans"/>
                <a:cs typeface="DM Sans"/>
                <a:sym typeface="DM Sans"/>
              </a:rPr>
              <a:t>H</a:t>
            </a:r>
            <a:r>
              <a:rPr lang="en-GB" sz="2500">
                <a:solidFill>
                  <a:srgbClr val="B7B7B7"/>
                </a:solidFill>
                <a:latin typeface="DM Sans"/>
                <a:ea typeface="DM Sans"/>
                <a:cs typeface="DM Sans"/>
                <a:sym typeface="DM Sans"/>
              </a:rPr>
              <a:t>aremos una demostración de cómo es la información y la carga de bugs. </a:t>
            </a:r>
            <a:endParaRPr sz="2500">
              <a:solidFill>
                <a:srgbClr val="B7B7B7"/>
              </a:solidFill>
              <a:latin typeface="DM Sans"/>
              <a:ea typeface="DM Sans"/>
              <a:cs typeface="DM Sans"/>
              <a:sym typeface="DM Sans"/>
            </a:endParaRPr>
          </a:p>
        </p:txBody>
      </p:sp>
      <p:grpSp>
        <p:nvGrpSpPr>
          <p:cNvPr id="569" name="Google Shape;569;p94"/>
          <p:cNvGrpSpPr/>
          <p:nvPr/>
        </p:nvGrpSpPr>
        <p:grpSpPr>
          <a:xfrm>
            <a:off x="473351" y="619523"/>
            <a:ext cx="738900" cy="738900"/>
            <a:chOff x="473351" y="619523"/>
            <a:chExt cx="738900" cy="738900"/>
          </a:xfrm>
        </p:grpSpPr>
        <p:sp>
          <p:nvSpPr>
            <p:cNvPr id="570" name="Google Shape;570;p94"/>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1" name="Google Shape;571;p94"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5" name="Shape 575"/>
        <p:cNvGrpSpPr/>
        <p:nvPr/>
      </p:nvGrpSpPr>
      <p:grpSpPr>
        <a:xfrm>
          <a:off x="0" y="0"/>
          <a:ext cx="0" cy="0"/>
          <a:chOff x="0" y="0"/>
          <a:chExt cx="0" cy="0"/>
        </a:xfrm>
      </p:grpSpPr>
      <p:sp>
        <p:nvSpPr>
          <p:cNvPr id="576" name="Google Shape;576;p95"/>
          <p:cNvSpPr txBox="1"/>
          <p:nvPr/>
        </p:nvSpPr>
        <p:spPr>
          <a:xfrm>
            <a:off x="930550" y="468275"/>
            <a:ext cx="291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EJEMPLO EN VIVO</a:t>
            </a:r>
            <a:endParaRPr>
              <a:latin typeface="DM Sans"/>
              <a:ea typeface="DM Sans"/>
              <a:cs typeface="DM Sans"/>
              <a:sym typeface="DM Sans"/>
            </a:endParaRPr>
          </a:p>
        </p:txBody>
      </p:sp>
      <p:grpSp>
        <p:nvGrpSpPr>
          <p:cNvPr id="577" name="Google Shape;577;p95"/>
          <p:cNvGrpSpPr/>
          <p:nvPr/>
        </p:nvGrpSpPr>
        <p:grpSpPr>
          <a:xfrm>
            <a:off x="442200" y="468228"/>
            <a:ext cx="431074" cy="431074"/>
            <a:chOff x="473351" y="619523"/>
            <a:chExt cx="738900" cy="738900"/>
          </a:xfrm>
        </p:grpSpPr>
        <p:sp>
          <p:nvSpPr>
            <p:cNvPr id="578" name="Google Shape;578;p95"/>
            <p:cNvSpPr/>
            <p:nvPr/>
          </p:nvSpPr>
          <p:spPr>
            <a:xfrm>
              <a:off x="473351" y="61952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9" name="Google Shape;579;p95" title="ícono de ejemplo en vivo"/>
            <p:cNvPicPr preferRelativeResize="0"/>
            <p:nvPr/>
          </p:nvPicPr>
          <p:blipFill>
            <a:blip r:embed="rId3">
              <a:alphaModFix/>
            </a:blip>
            <a:stretch>
              <a:fillRect/>
            </a:stretch>
          </p:blipFill>
          <p:spPr>
            <a:xfrm>
              <a:off x="616475" y="762650"/>
              <a:ext cx="452650" cy="452650"/>
            </a:xfrm>
            <a:prstGeom prst="rect">
              <a:avLst/>
            </a:prstGeom>
            <a:noFill/>
            <a:ln>
              <a:noFill/>
            </a:ln>
          </p:spPr>
        </p:pic>
      </p:grpSp>
      <p:sp>
        <p:nvSpPr>
          <p:cNvPr id="580" name="Google Shape;580;p95"/>
          <p:cNvSpPr txBox="1"/>
          <p:nvPr/>
        </p:nvSpPr>
        <p:spPr>
          <a:xfrm>
            <a:off x="473350" y="1908175"/>
            <a:ext cx="6686700" cy="18471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latin typeface="DM Sans"/>
                <a:ea typeface="DM Sans"/>
                <a:cs typeface="DM Sans"/>
                <a:sym typeface="DM Sans"/>
              </a:rPr>
              <a:t>Abrimos una página web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latin typeface="DM Sans"/>
                <a:ea typeface="DM Sans"/>
                <a:cs typeface="DM Sans"/>
                <a:sym typeface="DM Sans"/>
              </a:rPr>
              <a:t>Mostramos un bug </a:t>
            </a:r>
            <a:endParaRPr sz="1350">
              <a:latin typeface="DM Sans"/>
              <a:ea typeface="DM Sans"/>
              <a:cs typeface="DM Sans"/>
              <a:sym typeface="DM Sans"/>
            </a:endParaRPr>
          </a:p>
          <a:p>
            <a:pPr indent="-314325" lvl="0" marL="457200" marR="0" rtl="0" algn="l">
              <a:lnSpc>
                <a:spcPct val="100000"/>
              </a:lnSpc>
              <a:spcBef>
                <a:spcPts val="0"/>
              </a:spcBef>
              <a:spcAft>
                <a:spcPts val="0"/>
              </a:spcAft>
              <a:buClr>
                <a:schemeClr val="accent4"/>
              </a:buClr>
              <a:buSzPts val="1350"/>
              <a:buFont typeface="DM Sans"/>
              <a:buAutoNum type="arabicPeriod"/>
            </a:pPr>
            <a:r>
              <a:rPr lang="en-GB" sz="1350">
                <a:latin typeface="DM Sans"/>
                <a:ea typeface="DM Sans"/>
                <a:cs typeface="DM Sans"/>
                <a:sym typeface="DM Sans"/>
              </a:rPr>
              <a:t>Reportamos el bug especificando: Titulo, breve descripcion, pasos de reproducción, el resultado esperado y el obtenido.</a:t>
            </a:r>
            <a:endParaRPr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AutoNum type="arabicPeriod"/>
            </a:pPr>
            <a:r>
              <a:rPr lang="en-GB" sz="1350">
                <a:solidFill>
                  <a:schemeClr val="dk1"/>
                </a:solidFill>
                <a:latin typeface="DM Sans"/>
                <a:ea typeface="DM Sans"/>
                <a:cs typeface="DM Sans"/>
                <a:sym typeface="DM Sans"/>
              </a:rPr>
              <a:t>Agregamos capturas de pantalla.</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AutoNum type="arabicPeriod"/>
            </a:pPr>
            <a:r>
              <a:rPr lang="en-GB" sz="1350">
                <a:solidFill>
                  <a:schemeClr val="dk1"/>
                </a:solidFill>
                <a:latin typeface="DM Sans"/>
                <a:ea typeface="DM Sans"/>
                <a:cs typeface="DM Sans"/>
                <a:sym typeface="DM Sans"/>
              </a:rPr>
              <a:t>Ingresamos el tipo de bug según lo visto en clases. </a:t>
            </a:r>
            <a:endParaRPr sz="1350">
              <a:solidFill>
                <a:schemeClr val="dk1"/>
              </a:solidFill>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AutoNum type="arabicPeriod"/>
            </a:pPr>
            <a:r>
              <a:rPr lang="en-GB" sz="1350">
                <a:solidFill>
                  <a:schemeClr val="dk1"/>
                </a:solidFill>
                <a:latin typeface="DM Sans"/>
                <a:ea typeface="DM Sans"/>
                <a:cs typeface="DM Sans"/>
                <a:sym typeface="DM Sans"/>
              </a:rPr>
              <a:t>Agregamos información extra que creemos necesaria (hardware, sistema operativo, criticidad, precondiciones etc…)</a:t>
            </a:r>
            <a:endParaRPr sz="1350">
              <a:latin typeface="DM Sans"/>
              <a:ea typeface="DM Sans"/>
              <a:cs typeface="DM Sans"/>
              <a:sym typeface="DM Sans"/>
            </a:endParaRPr>
          </a:p>
        </p:txBody>
      </p:sp>
      <p:sp>
        <p:nvSpPr>
          <p:cNvPr id="581" name="Google Shape;581;p95"/>
          <p:cNvSpPr txBox="1"/>
          <p:nvPr/>
        </p:nvSpPr>
        <p:spPr>
          <a:xfrm>
            <a:off x="501450" y="990513"/>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latin typeface="DM Sans"/>
                <a:ea typeface="DM Sans"/>
                <a:cs typeface="DM Sans"/>
                <a:sym typeface="DM Sans"/>
              </a:rPr>
              <a:t>¡Importante!</a:t>
            </a:r>
            <a:endParaRPr b="1" sz="4000">
              <a:solidFill>
                <a:srgbClr val="000000"/>
              </a:solidFill>
              <a:latin typeface="DM Sans"/>
              <a:ea typeface="DM Sans"/>
              <a:cs typeface="DM Sans"/>
              <a:sym typeface="DM Sans"/>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5" name="Shape 585"/>
        <p:cNvGrpSpPr/>
        <p:nvPr/>
      </p:nvGrpSpPr>
      <p:grpSpPr>
        <a:xfrm>
          <a:off x="0" y="0"/>
          <a:ext cx="0" cy="0"/>
          <a:chOff x="0" y="0"/>
          <a:chExt cx="0" cy="0"/>
        </a:xfrm>
      </p:grpSpPr>
      <p:sp>
        <p:nvSpPr>
          <p:cNvPr id="586" name="Google Shape;586;p96"/>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Herramientas de reporte</a:t>
            </a:r>
            <a:endParaRPr b="1" sz="4000">
              <a:solidFill>
                <a:schemeClr val="dk1"/>
              </a:solidFill>
              <a:latin typeface="DM Sans"/>
              <a:ea typeface="DM Sans"/>
              <a:cs typeface="DM Sans"/>
              <a:sym typeface="DM Sans"/>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97"/>
          <p:cNvSpPr txBox="1"/>
          <p:nvPr/>
        </p:nvSpPr>
        <p:spPr>
          <a:xfrm>
            <a:off x="473350" y="619525"/>
            <a:ext cx="69309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Herramientas de reporte</a:t>
            </a:r>
            <a:endParaRPr b="1" sz="4000">
              <a:solidFill>
                <a:schemeClr val="dk1"/>
              </a:solidFill>
              <a:latin typeface="DM Sans"/>
              <a:ea typeface="DM Sans"/>
              <a:cs typeface="DM Sans"/>
              <a:sym typeface="DM Sans"/>
            </a:endParaRPr>
          </a:p>
        </p:txBody>
      </p:sp>
      <p:sp>
        <p:nvSpPr>
          <p:cNvPr id="592" name="Google Shape;592;p97"/>
          <p:cNvSpPr txBox="1"/>
          <p:nvPr/>
        </p:nvSpPr>
        <p:spPr>
          <a:xfrm>
            <a:off x="473350" y="1738525"/>
            <a:ext cx="5994600" cy="1348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50">
                <a:latin typeface="DM Sans"/>
                <a:ea typeface="DM Sans"/>
                <a:cs typeface="DM Sans"/>
                <a:sym typeface="DM Sans"/>
              </a:rPr>
              <a:t>Algunas de las herramientas de reportes de bugs son:</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a:latin typeface="DM Sans"/>
                <a:ea typeface="DM Sans"/>
                <a:cs typeface="DM Sans"/>
                <a:sym typeface="DM Sans"/>
              </a:rPr>
              <a:t>Jira</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a:latin typeface="DM Sans"/>
                <a:ea typeface="DM Sans"/>
                <a:cs typeface="DM Sans"/>
                <a:sym typeface="DM Sans"/>
              </a:rPr>
              <a:t>Bugzilla</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a:latin typeface="DM Sans"/>
                <a:ea typeface="DM Sans"/>
                <a:cs typeface="DM Sans"/>
                <a:sym typeface="DM Sans"/>
              </a:rPr>
              <a:t>Mantis</a:t>
            </a:r>
            <a:endParaRPr sz="1350">
              <a:latin typeface="DM Sans"/>
              <a:ea typeface="DM Sans"/>
              <a:cs typeface="DM Sans"/>
              <a:sym typeface="DM Sans"/>
            </a:endParaRPr>
          </a:p>
          <a:p>
            <a:pPr indent="-314325" lvl="0" marL="457200" rtl="0" algn="l">
              <a:lnSpc>
                <a:spcPct val="115000"/>
              </a:lnSpc>
              <a:spcBef>
                <a:spcPts val="0"/>
              </a:spcBef>
              <a:spcAft>
                <a:spcPts val="0"/>
              </a:spcAft>
              <a:buClr>
                <a:schemeClr val="accent4"/>
              </a:buClr>
              <a:buSzPts val="1350"/>
              <a:buFont typeface="DM Sans"/>
              <a:buChar char="✓"/>
            </a:pPr>
            <a:r>
              <a:rPr lang="en-GB" sz="1350">
                <a:latin typeface="DM Sans"/>
                <a:ea typeface="DM Sans"/>
                <a:cs typeface="DM Sans"/>
                <a:sym typeface="DM Sans"/>
              </a:rPr>
              <a:t>Gitlab</a:t>
            </a:r>
            <a:endParaRPr sz="1350">
              <a:latin typeface="DM Sans"/>
              <a:ea typeface="DM Sans"/>
              <a:cs typeface="DM Sans"/>
              <a:sym typeface="DM Sans"/>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grpSp>
        <p:nvGrpSpPr>
          <p:cNvPr id="597" name="Google Shape;597;p98"/>
          <p:cNvGrpSpPr/>
          <p:nvPr/>
        </p:nvGrpSpPr>
        <p:grpSpPr>
          <a:xfrm>
            <a:off x="4202556" y="994173"/>
            <a:ext cx="738900" cy="738900"/>
            <a:chOff x="974706" y="2467173"/>
            <a:chExt cx="738900" cy="738900"/>
          </a:xfrm>
        </p:grpSpPr>
        <p:sp>
          <p:nvSpPr>
            <p:cNvPr id="598" name="Google Shape;598;p98"/>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9" name="Google Shape;599;p98"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00" name="Google Shape;600;p98"/>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Caza de errores</a:t>
            </a:r>
            <a:endParaRPr b="1" sz="4000">
              <a:solidFill>
                <a:schemeClr val="dk1"/>
              </a:solidFill>
              <a:highlight>
                <a:srgbClr val="EAFF6A"/>
              </a:highlight>
              <a:latin typeface="DM Sans"/>
              <a:ea typeface="DM Sans"/>
              <a:cs typeface="DM Sans"/>
              <a:sym typeface="DM Sans"/>
            </a:endParaRPr>
          </a:p>
        </p:txBody>
      </p:sp>
      <p:sp>
        <p:nvSpPr>
          <p:cNvPr id="601" name="Google Shape;601;p98"/>
          <p:cNvSpPr txBox="1"/>
          <p:nvPr/>
        </p:nvSpPr>
        <p:spPr>
          <a:xfrm>
            <a:off x="987300" y="38491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83AEFB"/>
                </a:solidFill>
                <a:latin typeface="DM Sans"/>
                <a:ea typeface="DM Sans"/>
                <a:cs typeface="DM Sans"/>
                <a:sym typeface="DM Sans"/>
              </a:rPr>
              <a:t>Duración: </a:t>
            </a:r>
            <a:r>
              <a:rPr b="1" lang="en-GB" sz="2000">
                <a:solidFill>
                  <a:srgbClr val="83AEFB"/>
                </a:solidFill>
                <a:latin typeface="DM Sans"/>
                <a:ea typeface="DM Sans"/>
                <a:cs typeface="DM Sans"/>
                <a:sym typeface="DM Sans"/>
              </a:rPr>
              <a:t>15 minutos</a:t>
            </a:r>
            <a:endParaRPr b="1" sz="2000">
              <a:solidFill>
                <a:srgbClr val="83AEFB"/>
              </a:solidFill>
              <a:latin typeface="DM Sans"/>
              <a:ea typeface="DM Sans"/>
              <a:cs typeface="DM Sans"/>
              <a:sym typeface="DM Sans"/>
            </a:endParaRPr>
          </a:p>
        </p:txBody>
      </p:sp>
      <p:sp>
        <p:nvSpPr>
          <p:cNvPr id="602" name="Google Shape;602;p98"/>
          <p:cNvSpPr txBox="1"/>
          <p:nvPr/>
        </p:nvSpPr>
        <p:spPr>
          <a:xfrm>
            <a:off x="987300" y="2947538"/>
            <a:ext cx="71694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999999"/>
                </a:solidFill>
                <a:latin typeface="DM Sans"/>
                <a:ea typeface="DM Sans"/>
                <a:cs typeface="DM Sans"/>
                <a:sym typeface="DM Sans"/>
              </a:rPr>
              <a:t>Cazar errores en la página asignada</a:t>
            </a:r>
            <a:endParaRPr sz="2000">
              <a:solidFill>
                <a:srgbClr val="999999"/>
              </a:solidFill>
              <a:latin typeface="DM Sans"/>
              <a:ea typeface="DM Sans"/>
              <a:cs typeface="DM Sans"/>
              <a:sym typeface="DM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grpSp>
        <p:nvGrpSpPr>
          <p:cNvPr id="607" name="Google Shape;607;p99"/>
          <p:cNvGrpSpPr/>
          <p:nvPr/>
        </p:nvGrpSpPr>
        <p:grpSpPr>
          <a:xfrm>
            <a:off x="457347" y="468297"/>
            <a:ext cx="431074" cy="431074"/>
            <a:chOff x="974706" y="2467173"/>
            <a:chExt cx="738900" cy="738900"/>
          </a:xfrm>
        </p:grpSpPr>
        <p:sp>
          <p:nvSpPr>
            <p:cNvPr id="608" name="Google Shape;608;p99"/>
            <p:cNvSpPr/>
            <p:nvPr/>
          </p:nvSpPr>
          <p:spPr>
            <a:xfrm>
              <a:off x="974706" y="2467173"/>
              <a:ext cx="738900" cy="738900"/>
            </a:xfrm>
            <a:prstGeom prst="ellipse">
              <a:avLst/>
            </a:prstGeom>
            <a:solidFill>
              <a:srgbClr val="EA90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09" name="Google Shape;609;p99" title="ícono de actividad en clase"/>
            <p:cNvPicPr preferRelativeResize="0"/>
            <p:nvPr/>
          </p:nvPicPr>
          <p:blipFill>
            <a:blip r:embed="rId3">
              <a:alphaModFix/>
            </a:blip>
            <a:stretch>
              <a:fillRect/>
            </a:stretch>
          </p:blipFill>
          <p:spPr>
            <a:xfrm>
              <a:off x="1109750" y="2610275"/>
              <a:ext cx="452650" cy="452650"/>
            </a:xfrm>
            <a:prstGeom prst="rect">
              <a:avLst/>
            </a:prstGeom>
            <a:noFill/>
            <a:ln>
              <a:noFill/>
            </a:ln>
          </p:spPr>
        </p:pic>
      </p:grpSp>
      <p:sp>
        <p:nvSpPr>
          <p:cNvPr id="610" name="Google Shape;610;p99"/>
          <p:cNvSpPr txBox="1"/>
          <p:nvPr/>
        </p:nvSpPr>
        <p:spPr>
          <a:xfrm>
            <a:off x="501450" y="1081750"/>
            <a:ext cx="49872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Caza de errores</a:t>
            </a:r>
            <a:endParaRPr b="1" sz="4000">
              <a:solidFill>
                <a:schemeClr val="dk1"/>
              </a:solidFill>
              <a:latin typeface="DM Sans"/>
              <a:ea typeface="DM Sans"/>
              <a:cs typeface="DM Sans"/>
              <a:sym typeface="DM Sans"/>
            </a:endParaRPr>
          </a:p>
        </p:txBody>
      </p:sp>
      <p:pic>
        <p:nvPicPr>
          <p:cNvPr id="611" name="Google Shape;611;p99"/>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12" name="Google Shape;612;p99"/>
          <p:cNvSpPr txBox="1"/>
          <p:nvPr/>
        </p:nvSpPr>
        <p:spPr>
          <a:xfrm>
            <a:off x="501450" y="2265275"/>
            <a:ext cx="7204800" cy="1639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Todos los alumnos tendrán 15 minutos para encontrar la mayor cantidad de errores que puedan en la plataforma </a:t>
            </a:r>
            <a:r>
              <a:rPr lang="en-GB" sz="1350" u="sng">
                <a:solidFill>
                  <a:schemeClr val="accent5"/>
                </a:solidFill>
                <a:latin typeface="DM Sans"/>
                <a:ea typeface="DM Sans"/>
                <a:cs typeface="DM Sans"/>
                <a:sym typeface="DM Sans"/>
                <a:hlinkClick r:id="rId5">
                  <a:extLst>
                    <a:ext uri="{A12FA001-AC4F-418D-AE19-62706E023703}">
                      <ahyp:hlinkClr val="tx"/>
                    </a:ext>
                  </a:extLst>
                </a:hlinkClick>
              </a:rPr>
              <a:t>https://academybugs.com/find-bugs/</a:t>
            </a:r>
            <a:r>
              <a:rPr lang="en-GB" sz="1350" u="sng">
                <a:solidFill>
                  <a:schemeClr val="accent5"/>
                </a:solidFill>
                <a:latin typeface="DM Sans"/>
                <a:ea typeface="DM Sans"/>
                <a:cs typeface="DM Sans"/>
                <a:sym typeface="DM Sans"/>
              </a:rPr>
              <a:t>  </a:t>
            </a:r>
            <a:endParaRPr sz="1350" u="sng">
              <a:solidFill>
                <a:schemeClr val="accent5"/>
              </a:solidFill>
              <a:latin typeface="DM Sans"/>
              <a:ea typeface="DM Sans"/>
              <a:cs typeface="DM Sans"/>
              <a:sym typeface="DM Sans"/>
            </a:endParaRPr>
          </a:p>
          <a:p>
            <a:pPr indent="0" lvl="0" marL="0" marR="0" rtl="0" algn="l">
              <a:lnSpc>
                <a:spcPct val="100000"/>
              </a:lnSpc>
              <a:spcBef>
                <a:spcPts val="0"/>
              </a:spcBef>
              <a:spcAft>
                <a:spcPts val="0"/>
              </a:spcAft>
              <a:buNone/>
            </a:pPr>
            <a:r>
              <a:rPr lang="en-GB" sz="1350">
                <a:latin typeface="DM Sans"/>
                <a:ea typeface="DM Sans"/>
                <a:cs typeface="DM Sans"/>
                <a:sym typeface="DM Sans"/>
              </a:rPr>
              <a:t>Al encontrar un bug, se deberá hacer click sobre él y la plataforma nos indicará si es un bug o no.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a:p>
            <a:pPr indent="0" lvl="0" marL="0" marR="0" rtl="0" algn="l">
              <a:lnSpc>
                <a:spcPct val="100000"/>
              </a:lnSpc>
              <a:spcBef>
                <a:spcPts val="0"/>
              </a:spcBef>
              <a:spcAft>
                <a:spcPts val="0"/>
              </a:spcAft>
              <a:buNone/>
            </a:pPr>
            <a:r>
              <a:rPr lang="en-GB" sz="1350">
                <a:highlight>
                  <a:srgbClr val="DEFC52"/>
                </a:highlight>
                <a:latin typeface="DM Sans"/>
                <a:ea typeface="DM Sans"/>
                <a:cs typeface="DM Sans"/>
                <a:sym typeface="DM Sans"/>
              </a:rPr>
              <a:t>La página contiene 25 bugs en total.</a:t>
            </a:r>
            <a:endParaRPr sz="1350">
              <a:highlight>
                <a:srgbClr val="DEFC52"/>
              </a:highlight>
              <a:latin typeface="DM Sans"/>
              <a:ea typeface="DM Sans"/>
              <a:cs typeface="DM Sans"/>
              <a:sym typeface="DM Sans"/>
            </a:endParaRPr>
          </a:p>
          <a:p>
            <a:pPr indent="0" lvl="0" marL="0" marR="0" rtl="0" algn="l">
              <a:lnSpc>
                <a:spcPct val="100000"/>
              </a:lnSpc>
              <a:spcBef>
                <a:spcPts val="0"/>
              </a:spcBef>
              <a:spcAft>
                <a:spcPts val="0"/>
              </a:spcAft>
              <a:buNone/>
            </a:pPr>
            <a:r>
              <a:t/>
            </a:r>
            <a:endParaRPr b="1" sz="1350">
              <a:latin typeface="DM Sans"/>
              <a:ea typeface="DM Sans"/>
              <a:cs typeface="DM Sans"/>
              <a:sym typeface="DM Sans"/>
            </a:endParaRPr>
          </a:p>
        </p:txBody>
      </p:sp>
      <p:sp>
        <p:nvSpPr>
          <p:cNvPr id="613" name="Google Shape;613;p99"/>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ACTIVIDAD EN CLASE</a:t>
            </a:r>
            <a:endParaRPr>
              <a:latin typeface="DM Sans"/>
              <a:ea typeface="DM Sans"/>
              <a:cs typeface="DM Sans"/>
              <a:sym typeface="DM San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7"/>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Ambientes</a:t>
            </a:r>
            <a:endParaRPr b="1" sz="4000">
              <a:solidFill>
                <a:schemeClr val="dk1"/>
              </a:solidFill>
              <a:latin typeface="DM Sans"/>
              <a:ea typeface="DM Sans"/>
              <a:cs typeface="DM Sans"/>
              <a:sym typeface="DM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grpSp>
        <p:nvGrpSpPr>
          <p:cNvPr id="618" name="Google Shape;618;p100"/>
          <p:cNvGrpSpPr/>
          <p:nvPr/>
        </p:nvGrpSpPr>
        <p:grpSpPr>
          <a:xfrm>
            <a:off x="4202558" y="994173"/>
            <a:ext cx="738900" cy="738900"/>
            <a:chOff x="3137108" y="2467173"/>
            <a:chExt cx="738900" cy="738900"/>
          </a:xfrm>
        </p:grpSpPr>
        <p:sp>
          <p:nvSpPr>
            <p:cNvPr id="619" name="Google Shape;619;p100"/>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0" name="Google Shape;620;p100"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21" name="Google Shape;621;p100"/>
          <p:cNvSpPr txBox="1"/>
          <p:nvPr/>
        </p:nvSpPr>
        <p:spPr>
          <a:xfrm>
            <a:off x="1461300" y="2208625"/>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chemeClr val="dk1"/>
                </a:solidFill>
                <a:latin typeface="DM Sans"/>
                <a:ea typeface="DM Sans"/>
                <a:cs typeface="DM Sans"/>
                <a:sym typeface="DM Sans"/>
              </a:rPr>
              <a:t>Práctica de bugs</a:t>
            </a:r>
            <a:endParaRPr b="1" sz="4000">
              <a:solidFill>
                <a:schemeClr val="dk1"/>
              </a:solidFill>
              <a:highlight>
                <a:srgbClr val="EAFF6A"/>
              </a:highlight>
              <a:latin typeface="DM Sans"/>
              <a:ea typeface="DM Sans"/>
              <a:cs typeface="DM Sans"/>
              <a:sym typeface="DM Sans"/>
            </a:endParaRPr>
          </a:p>
        </p:txBody>
      </p:sp>
      <p:sp>
        <p:nvSpPr>
          <p:cNvPr id="622" name="Google Shape;622;p100"/>
          <p:cNvSpPr txBox="1"/>
          <p:nvPr/>
        </p:nvSpPr>
        <p:spPr>
          <a:xfrm>
            <a:off x="987300" y="2947538"/>
            <a:ext cx="71694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sz="2000">
                <a:solidFill>
                  <a:srgbClr val="999999"/>
                </a:solidFill>
                <a:latin typeface="DM Sans"/>
                <a:ea typeface="DM Sans"/>
                <a:cs typeface="DM Sans"/>
                <a:sym typeface="DM Sans"/>
              </a:rPr>
              <a:t>Búsqueda, reporte y justificación de bugs</a:t>
            </a:r>
            <a:endParaRPr>
              <a:solidFill>
                <a:schemeClr val="dk1"/>
              </a:solidFill>
              <a:latin typeface="Helvetica Neue Light"/>
              <a:ea typeface="Helvetica Neue Light"/>
              <a:cs typeface="Helvetica Neue Light"/>
              <a:sym typeface="Helvetica Neue Light"/>
            </a:endParaRPr>
          </a:p>
          <a:p>
            <a:pPr indent="0" lvl="0" marL="0" rtl="0" algn="ctr">
              <a:spcBef>
                <a:spcPts val="0"/>
              </a:spcBef>
              <a:spcAft>
                <a:spcPts val="0"/>
              </a:spcAft>
              <a:buNone/>
            </a:pPr>
            <a:r>
              <a:t/>
            </a:r>
            <a:endParaRPr sz="2000">
              <a:solidFill>
                <a:srgbClr val="999999"/>
              </a:solidFill>
              <a:latin typeface="DM Sans"/>
              <a:ea typeface="DM Sans"/>
              <a:cs typeface="DM Sans"/>
              <a:sym typeface="DM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grpSp>
        <p:nvGrpSpPr>
          <p:cNvPr id="627" name="Google Shape;627;p101"/>
          <p:cNvGrpSpPr/>
          <p:nvPr/>
        </p:nvGrpSpPr>
        <p:grpSpPr>
          <a:xfrm>
            <a:off x="457345" y="468197"/>
            <a:ext cx="431074" cy="431074"/>
            <a:chOff x="3137108" y="2467173"/>
            <a:chExt cx="738900" cy="738900"/>
          </a:xfrm>
        </p:grpSpPr>
        <p:sp>
          <p:nvSpPr>
            <p:cNvPr id="628" name="Google Shape;628;p101"/>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29" name="Google Shape;629;p101"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30" name="Google Shape;630;p101"/>
          <p:cNvSpPr txBox="1"/>
          <p:nvPr/>
        </p:nvSpPr>
        <p:spPr>
          <a:xfrm>
            <a:off x="457350" y="1908175"/>
            <a:ext cx="4287300" cy="14937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350">
                <a:latin typeface="DM Sans"/>
                <a:ea typeface="DM Sans"/>
                <a:cs typeface="DM Sans"/>
                <a:sym typeface="DM Sans"/>
              </a:rPr>
              <a:t>Consigna</a:t>
            </a:r>
            <a:endParaRPr b="1" sz="1350">
              <a:latin typeface="DM Sans"/>
              <a:ea typeface="DM Sans"/>
              <a:cs typeface="DM Sans"/>
              <a:sym typeface="DM Sans"/>
            </a:endParaRPr>
          </a:p>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n-GB" sz="1350">
                <a:solidFill>
                  <a:srgbClr val="999999"/>
                </a:solidFill>
                <a:latin typeface="DM Sans"/>
                <a:ea typeface="DM Sans"/>
                <a:cs typeface="DM Sans"/>
                <a:sym typeface="DM Sans"/>
              </a:rPr>
              <a:t>Utilizando la página </a:t>
            </a:r>
            <a:r>
              <a:rPr lang="en-GB" sz="1350" u="sng">
                <a:solidFill>
                  <a:schemeClr val="accent5"/>
                </a:solidFill>
                <a:latin typeface="DM Sans"/>
                <a:ea typeface="DM Sans"/>
                <a:cs typeface="DM Sans"/>
                <a:sym typeface="DM Sans"/>
              </a:rPr>
              <a:t>http://demo.guru99.com/test/newtours/register.php</a:t>
            </a:r>
            <a:r>
              <a:rPr lang="en-GB" sz="1350">
                <a:solidFill>
                  <a:srgbClr val="999999"/>
                </a:solidFill>
                <a:latin typeface="DM Sans"/>
                <a:ea typeface="DM Sans"/>
                <a:cs typeface="DM Sans"/>
                <a:sym typeface="DM Sans"/>
              </a:rPr>
              <a:t> se deberán buscar, como minimo, 7 errores. </a:t>
            </a:r>
            <a:endParaRPr sz="1350" u="sng">
              <a:solidFill>
                <a:srgbClr val="83AEFB"/>
              </a:solidFill>
              <a:latin typeface="DM Sans"/>
              <a:ea typeface="DM Sans"/>
              <a:cs typeface="DM Sans"/>
              <a:sym typeface="DM Sans"/>
            </a:endParaRPr>
          </a:p>
        </p:txBody>
      </p:sp>
      <p:sp>
        <p:nvSpPr>
          <p:cNvPr id="631" name="Google Shape;631;p101"/>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Título del Desafío</a:t>
            </a:r>
            <a:endParaRPr b="1" sz="4000">
              <a:solidFill>
                <a:schemeClr val="dk1"/>
              </a:solidFill>
              <a:latin typeface="DM Sans"/>
              <a:ea typeface="DM Sans"/>
              <a:cs typeface="DM Sans"/>
              <a:sym typeface="DM Sans"/>
            </a:endParaRPr>
          </a:p>
        </p:txBody>
      </p:sp>
      <p:pic>
        <p:nvPicPr>
          <p:cNvPr id="632" name="Google Shape;632;p101"/>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33" name="Google Shape;633;p101"/>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634" name="Google Shape;634;p101"/>
          <p:cNvSpPr txBox="1"/>
          <p:nvPr/>
        </p:nvSpPr>
        <p:spPr>
          <a:xfrm>
            <a:off x="4838550" y="2017463"/>
            <a:ext cx="3834600" cy="247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solidFill>
                  <a:schemeClr val="dk1"/>
                </a:solidFill>
                <a:latin typeface="DM Sans"/>
                <a:ea typeface="DM Sans"/>
                <a:cs typeface="DM Sans"/>
                <a:sym typeface="DM Sans"/>
              </a:rPr>
              <a:t>Aspectos a incluir</a:t>
            </a:r>
            <a:endParaRPr b="1" sz="1350">
              <a:solidFill>
                <a:schemeClr val="dk1"/>
              </a:solidFill>
              <a:latin typeface="DM Sans"/>
              <a:ea typeface="DM Sans"/>
              <a:cs typeface="DM Sans"/>
              <a:sym typeface="DM Sans"/>
            </a:endParaRPr>
          </a:p>
          <a:p>
            <a:pPr indent="0" lvl="0" marL="0" rtl="0" algn="l">
              <a:spcBef>
                <a:spcPts val="0"/>
              </a:spcBef>
              <a:spcAft>
                <a:spcPts val="0"/>
              </a:spcAft>
              <a:buNone/>
            </a:pPr>
            <a:r>
              <a:t/>
            </a:r>
            <a:endParaRPr/>
          </a:p>
          <a:p>
            <a:pPr indent="-314325" lvl="0" marL="457200" rtl="0" algn="l">
              <a:spcBef>
                <a:spcPts val="0"/>
              </a:spcBef>
              <a:spcAft>
                <a:spcPts val="0"/>
              </a:spcAft>
              <a:buClr>
                <a:schemeClr val="accent4"/>
              </a:buClr>
              <a:buSzPts val="1350"/>
              <a:buFont typeface="DM Sans"/>
              <a:buChar char="✓"/>
            </a:pPr>
            <a:r>
              <a:rPr lang="en-GB" sz="1350">
                <a:solidFill>
                  <a:srgbClr val="999999"/>
                </a:solidFill>
                <a:latin typeface="DM Sans"/>
                <a:ea typeface="DM Sans"/>
                <a:cs typeface="DM Sans"/>
                <a:sym typeface="DM Sans"/>
              </a:rPr>
              <a:t>Se deberá detallar cada error acorde a lo que se vio en clase. Incluyendo criticidad, resultado esperado y obtenido, captura de pantalla del defecto, pasos de reproducción (opcional), tipo de error, sistema operativo,navegador, etc. Puede agregar cualquier tipo de información extra que considere necesario.</a:t>
            </a:r>
            <a:endParaRPr b="1" sz="1350">
              <a:latin typeface="DM Sans"/>
              <a:ea typeface="DM Sans"/>
              <a:cs typeface="DM Sans"/>
              <a:sym typeface="DM Sans"/>
            </a:endParaRPr>
          </a:p>
        </p:txBody>
      </p:sp>
      <p:sp>
        <p:nvSpPr>
          <p:cNvPr id="635" name="Google Shape;635;p101"/>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grpSp>
        <p:nvGrpSpPr>
          <p:cNvPr id="640" name="Google Shape;640;p102"/>
          <p:cNvGrpSpPr/>
          <p:nvPr/>
        </p:nvGrpSpPr>
        <p:grpSpPr>
          <a:xfrm>
            <a:off x="457345" y="468197"/>
            <a:ext cx="431074" cy="431074"/>
            <a:chOff x="3137108" y="2467173"/>
            <a:chExt cx="738900" cy="738900"/>
          </a:xfrm>
        </p:grpSpPr>
        <p:sp>
          <p:nvSpPr>
            <p:cNvPr id="641" name="Google Shape;641;p102"/>
            <p:cNvSpPr/>
            <p:nvPr/>
          </p:nvSpPr>
          <p:spPr>
            <a:xfrm>
              <a:off x="3137108" y="2467173"/>
              <a:ext cx="738900" cy="738900"/>
            </a:xfrm>
            <a:prstGeom prst="ellipse">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42" name="Google Shape;642;p102" title="ícono de desafío entregable"/>
            <p:cNvPicPr preferRelativeResize="0"/>
            <p:nvPr/>
          </p:nvPicPr>
          <p:blipFill>
            <a:blip r:embed="rId3">
              <a:alphaModFix/>
            </a:blip>
            <a:stretch>
              <a:fillRect/>
            </a:stretch>
          </p:blipFill>
          <p:spPr>
            <a:xfrm>
              <a:off x="3284109" y="2622263"/>
              <a:ext cx="428721" cy="428726"/>
            </a:xfrm>
            <a:prstGeom prst="rect">
              <a:avLst/>
            </a:prstGeom>
            <a:noFill/>
            <a:ln>
              <a:noFill/>
            </a:ln>
          </p:spPr>
        </p:pic>
      </p:grpSp>
      <p:sp>
        <p:nvSpPr>
          <p:cNvPr id="643" name="Google Shape;643;p102"/>
          <p:cNvSpPr txBox="1"/>
          <p:nvPr/>
        </p:nvSpPr>
        <p:spPr>
          <a:xfrm>
            <a:off x="457350" y="1908175"/>
            <a:ext cx="4287300" cy="144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50">
                <a:latin typeface="DM Sans"/>
                <a:ea typeface="DM Sans"/>
                <a:cs typeface="DM Sans"/>
                <a:sym typeface="DM Sans"/>
              </a:rPr>
              <a:t>Formato</a:t>
            </a:r>
            <a:endParaRPr b="1" sz="1350">
              <a:latin typeface="DM Sans"/>
              <a:ea typeface="DM Sans"/>
              <a:cs typeface="DM Sans"/>
              <a:sym typeface="DM Sans"/>
            </a:endParaRPr>
          </a:p>
          <a:p>
            <a:pPr indent="0" lvl="0" marL="0" rtl="0" algn="l">
              <a:spcBef>
                <a:spcPts val="0"/>
              </a:spcBef>
              <a:spcAft>
                <a:spcPts val="0"/>
              </a:spcAft>
              <a:buNone/>
            </a:pPr>
            <a:r>
              <a:t/>
            </a:r>
            <a:endParaRPr b="1" sz="1350">
              <a:latin typeface="DM Sans"/>
              <a:ea typeface="DM Sans"/>
              <a:cs typeface="DM Sans"/>
              <a:sym typeface="DM Sans"/>
            </a:endParaRPr>
          </a:p>
          <a:p>
            <a:pPr indent="-317500" lvl="0" marL="457200" rtl="0" algn="l">
              <a:spcBef>
                <a:spcPts val="0"/>
              </a:spcBef>
              <a:spcAft>
                <a:spcPts val="0"/>
              </a:spcAft>
              <a:buClr>
                <a:schemeClr val="accent4"/>
              </a:buClr>
              <a:buSzPts val="1400"/>
              <a:buChar char="✓"/>
            </a:pPr>
            <a:r>
              <a:rPr lang="en-GB" sz="1350">
                <a:solidFill>
                  <a:srgbClr val="999999"/>
                </a:solidFill>
                <a:latin typeface="DM Sans"/>
                <a:ea typeface="DM Sans"/>
                <a:cs typeface="DM Sans"/>
                <a:sym typeface="DM Sans"/>
              </a:rPr>
              <a:t>Se espera un PDF, donde se listen las características con capturas de pantalla. Aclarar que debe tener el nombre “Nombre de la actividad+Apellido y Nombre”.</a:t>
            </a:r>
            <a:r>
              <a:rPr lang="en-GB"/>
              <a:t> </a:t>
            </a:r>
            <a:endParaRPr b="1" sz="1350">
              <a:latin typeface="DM Sans"/>
              <a:ea typeface="DM Sans"/>
              <a:cs typeface="DM Sans"/>
              <a:sym typeface="DM Sans"/>
            </a:endParaRPr>
          </a:p>
        </p:txBody>
      </p:sp>
      <p:sp>
        <p:nvSpPr>
          <p:cNvPr id="644" name="Google Shape;644;p102"/>
          <p:cNvSpPr txBox="1"/>
          <p:nvPr/>
        </p:nvSpPr>
        <p:spPr>
          <a:xfrm>
            <a:off x="501450" y="1081750"/>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Título del Desafío</a:t>
            </a:r>
            <a:endParaRPr b="1" sz="4000">
              <a:solidFill>
                <a:schemeClr val="dk1"/>
              </a:solidFill>
              <a:latin typeface="DM Sans"/>
              <a:ea typeface="DM Sans"/>
              <a:cs typeface="DM Sans"/>
              <a:sym typeface="DM Sans"/>
            </a:endParaRPr>
          </a:p>
        </p:txBody>
      </p:sp>
      <p:pic>
        <p:nvPicPr>
          <p:cNvPr id="645" name="Google Shape;645;p102"/>
          <p:cNvPicPr preferRelativeResize="0"/>
          <p:nvPr/>
        </p:nvPicPr>
        <p:blipFill>
          <a:blip r:embed="rId4">
            <a:alphaModFix/>
          </a:blip>
          <a:stretch>
            <a:fillRect/>
          </a:stretch>
        </p:blipFill>
        <p:spPr>
          <a:xfrm>
            <a:off x="7811413" y="4692275"/>
            <a:ext cx="1150750" cy="267575"/>
          </a:xfrm>
          <a:prstGeom prst="rect">
            <a:avLst/>
          </a:prstGeom>
          <a:noFill/>
          <a:ln>
            <a:noFill/>
          </a:ln>
        </p:spPr>
      </p:pic>
      <p:sp>
        <p:nvSpPr>
          <p:cNvPr id="646" name="Google Shape;646;p102"/>
          <p:cNvSpPr txBox="1"/>
          <p:nvPr/>
        </p:nvSpPr>
        <p:spPr>
          <a:xfrm>
            <a:off x="930550"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DESAFÍO ENTREGABLE</a:t>
            </a:r>
            <a:endParaRPr>
              <a:latin typeface="DM Sans"/>
              <a:ea typeface="DM Sans"/>
              <a:cs typeface="DM Sans"/>
              <a:sym typeface="DM Sans"/>
            </a:endParaRPr>
          </a:p>
        </p:txBody>
      </p:sp>
      <p:sp>
        <p:nvSpPr>
          <p:cNvPr id="647" name="Google Shape;647;p102"/>
          <p:cNvSpPr txBox="1"/>
          <p:nvPr/>
        </p:nvSpPr>
        <p:spPr>
          <a:xfrm>
            <a:off x="4832375" y="1908175"/>
            <a:ext cx="3834600" cy="10782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b="1" lang="en-GB" sz="1350">
                <a:latin typeface="DM Sans"/>
                <a:ea typeface="DM Sans"/>
                <a:cs typeface="DM Sans"/>
                <a:sym typeface="DM Sans"/>
              </a:rPr>
              <a:t>Sugerencias</a:t>
            </a:r>
            <a:endParaRPr b="1" sz="1350">
              <a:latin typeface="DM Sans"/>
              <a:ea typeface="DM Sans"/>
              <a:cs typeface="DM Sans"/>
              <a:sym typeface="DM Sans"/>
            </a:endParaRPr>
          </a:p>
          <a:p>
            <a:pPr indent="0" lvl="0" marL="0" rtl="0" algn="l">
              <a:lnSpc>
                <a:spcPct val="100000"/>
              </a:lnSpc>
              <a:spcBef>
                <a:spcPts val="0"/>
              </a:spcBef>
              <a:spcAft>
                <a:spcPts val="0"/>
              </a:spcAft>
              <a:buNone/>
            </a:pPr>
            <a:r>
              <a:t/>
            </a:r>
            <a:endParaRPr b="1" sz="1350">
              <a:latin typeface="DM Sans"/>
              <a:ea typeface="DM Sans"/>
              <a:cs typeface="DM Sans"/>
              <a:sym typeface="DM Sans"/>
            </a:endParaRPr>
          </a:p>
          <a:p>
            <a:pPr indent="0" lvl="0" marL="0" rtl="0" algn="l">
              <a:lnSpc>
                <a:spcPct val="30000"/>
              </a:lnSpc>
              <a:spcBef>
                <a:spcPts val="0"/>
              </a:spcBef>
              <a:spcAft>
                <a:spcPts val="0"/>
              </a:spcAft>
              <a:buNone/>
            </a:pPr>
            <a:r>
              <a:t/>
            </a:r>
            <a:endParaRPr b="1" sz="1350">
              <a:latin typeface="DM Sans"/>
              <a:ea typeface="DM Sans"/>
              <a:cs typeface="DM Sans"/>
              <a:sym typeface="DM Sans"/>
            </a:endParaRPr>
          </a:p>
          <a:p>
            <a:pPr indent="-314325" lvl="0" marL="457200" rtl="0" algn="l">
              <a:spcBef>
                <a:spcPts val="0"/>
              </a:spcBef>
              <a:spcAft>
                <a:spcPts val="0"/>
              </a:spcAft>
              <a:buClr>
                <a:schemeClr val="accent4"/>
              </a:buClr>
              <a:buSzPts val="1350"/>
              <a:buFont typeface="DM Sans"/>
              <a:buChar char="✓"/>
            </a:pPr>
            <a:r>
              <a:rPr lang="en-GB" sz="1350">
                <a:solidFill>
                  <a:srgbClr val="999999"/>
                </a:solidFill>
                <a:latin typeface="DM Sans"/>
                <a:ea typeface="DM Sans"/>
                <a:cs typeface="DM Sans"/>
                <a:sym typeface="DM Sans"/>
              </a:rPr>
              <a:t>Cuanto más detallado y descriptivo, mejor.</a:t>
            </a:r>
            <a:endParaRPr sz="1350">
              <a:solidFill>
                <a:srgbClr val="999999"/>
              </a:solidFill>
              <a:latin typeface="DM Sans"/>
              <a:ea typeface="DM Sans"/>
              <a:cs typeface="DM Sans"/>
              <a:sym typeface="DM Sans"/>
            </a:endParaRPr>
          </a:p>
        </p:txBody>
      </p:sp>
      <p:sp>
        <p:nvSpPr>
          <p:cNvPr id="648" name="Google Shape;648;p102"/>
          <p:cNvSpPr/>
          <p:nvPr/>
        </p:nvSpPr>
        <p:spPr>
          <a:xfrm>
            <a:off x="636450" y="838675"/>
            <a:ext cx="8036700" cy="60600"/>
          </a:xfrm>
          <a:prstGeom prst="rect">
            <a:avLst/>
          </a:prstGeom>
          <a:solidFill>
            <a:srgbClr val="9DF4E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103"/>
          <p:cNvPicPr preferRelativeResize="0"/>
          <p:nvPr/>
        </p:nvPicPr>
        <p:blipFill rotWithShape="1">
          <a:blip r:embed="rId3">
            <a:alphaModFix/>
          </a:blip>
          <a:srcRect b="0" l="0" r="0" t="0"/>
          <a:stretch/>
        </p:blipFill>
        <p:spPr>
          <a:xfrm>
            <a:off x="7567925" y="4659625"/>
            <a:ext cx="1186526" cy="330675"/>
          </a:xfrm>
          <a:prstGeom prst="rect">
            <a:avLst/>
          </a:prstGeom>
          <a:noFill/>
          <a:ln>
            <a:noFill/>
          </a:ln>
        </p:spPr>
      </p:pic>
      <p:sp>
        <p:nvSpPr>
          <p:cNvPr id="654" name="Google Shape;654;p103"/>
          <p:cNvSpPr txBox="1"/>
          <p:nvPr/>
        </p:nvSpPr>
        <p:spPr>
          <a:xfrm>
            <a:off x="465275" y="468275"/>
            <a:ext cx="2461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rgbClr val="000000"/>
                </a:solidFill>
                <a:latin typeface="DM Sans"/>
                <a:ea typeface="DM Sans"/>
                <a:cs typeface="DM Sans"/>
                <a:sym typeface="DM Sans"/>
              </a:rPr>
              <a:t>CLASE N°</a:t>
            </a:r>
            <a:r>
              <a:rPr lang="en-GB" sz="1600">
                <a:latin typeface="DM Sans"/>
                <a:ea typeface="DM Sans"/>
                <a:cs typeface="DM Sans"/>
                <a:sym typeface="DM Sans"/>
              </a:rPr>
              <a:t>6</a:t>
            </a:r>
            <a:endParaRPr>
              <a:latin typeface="DM Sans"/>
              <a:ea typeface="DM Sans"/>
              <a:cs typeface="DM Sans"/>
              <a:sym typeface="DM Sans"/>
            </a:endParaRPr>
          </a:p>
        </p:txBody>
      </p:sp>
      <p:sp>
        <p:nvSpPr>
          <p:cNvPr id="655" name="Google Shape;655;p103"/>
          <p:cNvSpPr txBox="1"/>
          <p:nvPr/>
        </p:nvSpPr>
        <p:spPr>
          <a:xfrm>
            <a:off x="465275" y="82227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rgbClr val="000000"/>
                </a:solidFill>
                <a:latin typeface="DM Sans"/>
                <a:ea typeface="DM Sans"/>
                <a:cs typeface="DM Sans"/>
                <a:sym typeface="DM Sans"/>
              </a:rPr>
              <a:t>Glosario</a:t>
            </a:r>
            <a:endParaRPr b="1" sz="4000">
              <a:solidFill>
                <a:srgbClr val="000000"/>
              </a:solidFill>
              <a:latin typeface="DM Sans"/>
              <a:ea typeface="DM Sans"/>
              <a:cs typeface="DM Sans"/>
              <a:sym typeface="DM Sans"/>
            </a:endParaRPr>
          </a:p>
        </p:txBody>
      </p:sp>
      <p:sp>
        <p:nvSpPr>
          <p:cNvPr id="656" name="Google Shape;656;p103"/>
          <p:cNvSpPr txBox="1"/>
          <p:nvPr/>
        </p:nvSpPr>
        <p:spPr>
          <a:xfrm>
            <a:off x="378525" y="1470725"/>
            <a:ext cx="4021200" cy="373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rPr b="1" lang="en-GB" sz="1350">
                <a:highlight>
                  <a:srgbClr val="EAFF6A"/>
                </a:highlight>
                <a:latin typeface="DM Sans"/>
                <a:ea typeface="DM Sans"/>
                <a:cs typeface="DM Sans"/>
                <a:sym typeface="DM Sans"/>
              </a:rPr>
              <a:t>Build</a:t>
            </a:r>
            <a:r>
              <a:rPr b="1" lang="en-GB" sz="1350">
                <a:solidFill>
                  <a:srgbClr val="000000"/>
                </a:solidFill>
                <a:latin typeface="DM Sans"/>
                <a:ea typeface="DM Sans"/>
                <a:cs typeface="DM Sans"/>
                <a:sym typeface="DM Sans"/>
              </a:rPr>
              <a:t>:</a:t>
            </a:r>
            <a:r>
              <a:rPr lang="en-GB" sz="1350">
                <a:solidFill>
                  <a:srgbClr val="000000"/>
                </a:solidFill>
                <a:latin typeface="DM Sans"/>
                <a:ea typeface="DM Sans"/>
                <a:cs typeface="DM Sans"/>
                <a:sym typeface="DM Sans"/>
              </a:rPr>
              <a:t> </a:t>
            </a:r>
            <a:r>
              <a:rPr lang="en-GB" sz="1350">
                <a:latin typeface="DM Sans"/>
                <a:ea typeface="DM Sans"/>
                <a:cs typeface="DM Sans"/>
                <a:sym typeface="DM Sans"/>
              </a:rPr>
              <a:t>Versión operativa de un producto de software que incorpora un subconjunto de las funciones que se incluirán en el producto final. Generalmente se identifica por un número de compilación, en lugar de por un número de versión.</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n-GB" sz="1350">
                <a:highlight>
                  <a:srgbClr val="EAFF6A"/>
                </a:highlight>
                <a:latin typeface="DM Sans"/>
                <a:ea typeface="DM Sans"/>
                <a:cs typeface="DM Sans"/>
                <a:sym typeface="DM Sans"/>
              </a:rPr>
              <a:t>Error</a:t>
            </a:r>
            <a:r>
              <a:rPr b="1" lang="en-GB" sz="1350">
                <a:solidFill>
                  <a:srgbClr val="000000"/>
                </a:solidFill>
                <a:latin typeface="DM Sans"/>
                <a:ea typeface="DM Sans"/>
                <a:cs typeface="DM Sans"/>
                <a:sym typeface="DM Sans"/>
              </a:rPr>
              <a:t>: </a:t>
            </a:r>
            <a:r>
              <a:rPr lang="en-GB" sz="1350">
                <a:latin typeface="DM Sans"/>
                <a:ea typeface="DM Sans"/>
                <a:cs typeface="DM Sans"/>
                <a:sym typeface="DM Sans"/>
              </a:rPr>
              <a:t>Es una desviación o algo que está mal y se encuentra en la etapa en la cual se originó.</a:t>
            </a:r>
            <a:endParaRPr sz="1350">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n-GB" sz="1350">
                <a:highlight>
                  <a:srgbClr val="EAFF6A"/>
                </a:highlight>
                <a:latin typeface="DM Sans"/>
                <a:ea typeface="DM Sans"/>
                <a:cs typeface="DM Sans"/>
                <a:sym typeface="DM Sans"/>
              </a:rPr>
              <a:t>Defecto</a:t>
            </a:r>
            <a:r>
              <a:rPr b="1" lang="en-GB" sz="1350">
                <a:solidFill>
                  <a:srgbClr val="000000"/>
                </a:solidFill>
                <a:latin typeface="DM Sans"/>
                <a:ea typeface="DM Sans"/>
                <a:cs typeface="DM Sans"/>
                <a:sym typeface="DM Sans"/>
              </a:rPr>
              <a:t>: </a:t>
            </a:r>
            <a:r>
              <a:rPr lang="en-GB" sz="1350">
                <a:latin typeface="DM Sans"/>
                <a:ea typeface="DM Sans"/>
                <a:cs typeface="DM Sans"/>
                <a:sym typeface="DM Sans"/>
              </a:rPr>
              <a:t>Es un desvío o algo que está mal y se encuentra en la etapa posterior en la que se originó.</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sp>
        <p:nvSpPr>
          <p:cNvPr id="657" name="Google Shape;657;p103"/>
          <p:cNvSpPr txBox="1"/>
          <p:nvPr/>
        </p:nvSpPr>
        <p:spPr>
          <a:xfrm>
            <a:off x="4497625" y="1470725"/>
            <a:ext cx="3834600" cy="349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Clr>
                <a:srgbClr val="000000"/>
              </a:buClr>
              <a:buSzPts val="2000"/>
              <a:buFont typeface="Arial"/>
              <a:buNone/>
            </a:pPr>
            <a:r>
              <a:rPr b="1" lang="en-GB" sz="1350">
                <a:highlight>
                  <a:srgbClr val="EAFF6A"/>
                </a:highlight>
                <a:latin typeface="DM Sans"/>
                <a:ea typeface="DM Sans"/>
                <a:cs typeface="DM Sans"/>
                <a:sym typeface="DM Sans"/>
              </a:rPr>
              <a:t>Falla</a:t>
            </a:r>
            <a:r>
              <a:rPr b="1" lang="en-GB" sz="1350">
                <a:solidFill>
                  <a:srgbClr val="000000"/>
                </a:solidFill>
                <a:latin typeface="DM Sans"/>
                <a:ea typeface="DM Sans"/>
                <a:cs typeface="DM Sans"/>
                <a:sym typeface="DM Sans"/>
              </a:rPr>
              <a:t>: </a:t>
            </a:r>
            <a:r>
              <a:rPr lang="en-GB" sz="1350">
                <a:solidFill>
                  <a:srgbClr val="000000"/>
                </a:solidFill>
                <a:latin typeface="DM Sans"/>
                <a:ea typeface="DM Sans"/>
                <a:cs typeface="DM Sans"/>
                <a:sym typeface="DM Sans"/>
              </a:rPr>
              <a:t>Erro</a:t>
            </a:r>
            <a:r>
              <a:rPr lang="en-GB" sz="1350">
                <a:latin typeface="DM Sans"/>
                <a:ea typeface="DM Sans"/>
                <a:cs typeface="DM Sans"/>
                <a:sym typeface="DM Sans"/>
              </a:rPr>
              <a:t>r</a:t>
            </a:r>
            <a:r>
              <a:rPr lang="en-GB" sz="1350">
                <a:solidFill>
                  <a:srgbClr val="000000"/>
                </a:solidFill>
                <a:latin typeface="DM Sans"/>
                <a:ea typeface="DM Sans"/>
                <a:cs typeface="DM Sans"/>
                <a:sym typeface="DM Sans"/>
              </a:rPr>
              <a:t> detectado en un producto de trabajo.</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rPr b="1" lang="en-GB" sz="1350">
                <a:highlight>
                  <a:srgbClr val="EAFF6A"/>
                </a:highlight>
                <a:latin typeface="DM Sans"/>
                <a:ea typeface="DM Sans"/>
                <a:cs typeface="DM Sans"/>
                <a:sym typeface="DM Sans"/>
              </a:rPr>
              <a:t>Criticidad</a:t>
            </a:r>
            <a:r>
              <a:rPr lang="en-GB" sz="1350">
                <a:latin typeface="DM Sans"/>
                <a:ea typeface="DM Sans"/>
                <a:cs typeface="DM Sans"/>
                <a:sym typeface="DM Sans"/>
              </a:rPr>
              <a:t>: es la medida del alcance del daño potencial que el incidente puede causar</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1100"/>
              <a:buFont typeface="Arial"/>
              <a:buNone/>
            </a:pPr>
            <a:r>
              <a:rPr b="1" lang="en-GB" sz="1350">
                <a:highlight>
                  <a:srgbClr val="EAFF6A"/>
                </a:highlight>
                <a:latin typeface="DM Sans"/>
                <a:ea typeface="DM Sans"/>
                <a:cs typeface="DM Sans"/>
                <a:sym typeface="DM Sans"/>
              </a:rPr>
              <a:t>Urgencia: </a:t>
            </a:r>
            <a:r>
              <a:rPr lang="en-GB" sz="1350">
                <a:latin typeface="DM Sans"/>
                <a:ea typeface="DM Sans"/>
                <a:cs typeface="DM Sans"/>
                <a:sym typeface="DM Sans"/>
              </a:rPr>
              <a:t>la urgencia mide que tan inmediata es la necesidad de corregir un defecto en el sistema.</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solidFill>
                <a:srgbClr val="000000"/>
              </a:solidFill>
              <a:latin typeface="DM Sans"/>
              <a:ea typeface="DM Sans"/>
              <a:cs typeface="DM Sans"/>
              <a:sym typeface="DM Sans"/>
            </a:endParaRPr>
          </a:p>
          <a:p>
            <a:pPr indent="0" lvl="0" marL="0" rtl="0" algn="l">
              <a:lnSpc>
                <a:spcPct val="115000"/>
              </a:lnSpc>
              <a:spcBef>
                <a:spcPts val="0"/>
              </a:spcBef>
              <a:spcAft>
                <a:spcPts val="0"/>
              </a:spcAft>
              <a:buClr>
                <a:srgbClr val="000000"/>
              </a:buClr>
              <a:buSzPts val="2000"/>
              <a:buFont typeface="Arial"/>
              <a:buNone/>
            </a:pPr>
            <a:r>
              <a:t/>
            </a:r>
            <a:endParaRPr sz="1350">
              <a:latin typeface="DM Sans"/>
              <a:ea typeface="DM Sans"/>
              <a:cs typeface="DM Sans"/>
              <a:sym typeface="DM Sans"/>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104"/>
          <p:cNvSpPr txBox="1"/>
          <p:nvPr/>
        </p:nvSpPr>
        <p:spPr>
          <a:xfrm>
            <a:off x="1461300" y="2202300"/>
            <a:ext cx="6221400" cy="7389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¿Preguntas?</a:t>
            </a:r>
            <a:endParaRPr b="1" sz="4000">
              <a:solidFill>
                <a:srgbClr val="EAFF6A"/>
              </a:solidFill>
              <a:latin typeface="DM Sans"/>
              <a:ea typeface="DM Sans"/>
              <a:cs typeface="DM Sans"/>
              <a:sym typeface="DM San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105"/>
          <p:cNvSpPr txBox="1"/>
          <p:nvPr/>
        </p:nvSpPr>
        <p:spPr>
          <a:xfrm>
            <a:off x="1461300" y="2208625"/>
            <a:ext cx="6221400" cy="16392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500">
                <a:solidFill>
                  <a:schemeClr val="dk1"/>
                </a:solidFill>
                <a:highlight>
                  <a:srgbClr val="EAFF6A"/>
                </a:highlight>
                <a:latin typeface="DM Sans"/>
                <a:ea typeface="DM Sans"/>
                <a:cs typeface="DM Sans"/>
                <a:sym typeface="DM Sans"/>
              </a:rPr>
              <a:t>¿Quieres saber más?</a:t>
            </a:r>
            <a:endParaRPr b="1" sz="3500">
              <a:solidFill>
                <a:schemeClr val="dk1"/>
              </a:solidFill>
              <a:highlight>
                <a:srgbClr val="EAFF6A"/>
              </a:highlight>
              <a:latin typeface="DM Sans"/>
              <a:ea typeface="DM Sans"/>
              <a:cs typeface="DM Sans"/>
              <a:sym typeface="DM Sans"/>
            </a:endParaRPr>
          </a:p>
          <a:p>
            <a:pPr indent="0" lvl="0" marL="0" rtl="0" algn="ctr">
              <a:lnSpc>
                <a:spcPct val="90000"/>
              </a:lnSpc>
              <a:spcBef>
                <a:spcPts val="0"/>
              </a:spcBef>
              <a:spcAft>
                <a:spcPts val="0"/>
              </a:spcAft>
              <a:buNone/>
            </a:pPr>
            <a:r>
              <a:rPr b="1" lang="en-GB" sz="3500">
                <a:solidFill>
                  <a:schemeClr val="dk1"/>
                </a:solidFill>
                <a:latin typeface="DM Sans"/>
                <a:ea typeface="DM Sans"/>
                <a:cs typeface="DM Sans"/>
                <a:sym typeface="DM Sans"/>
              </a:rPr>
              <a:t>Te dejamos material ampliado de la clase</a:t>
            </a:r>
            <a:endParaRPr b="1" sz="3500">
              <a:solidFill>
                <a:schemeClr val="dk1"/>
              </a:solidFill>
              <a:latin typeface="DM Sans"/>
              <a:ea typeface="DM Sans"/>
              <a:cs typeface="DM Sans"/>
              <a:sym typeface="DM Sans"/>
            </a:endParaRPr>
          </a:p>
        </p:txBody>
      </p:sp>
      <p:grpSp>
        <p:nvGrpSpPr>
          <p:cNvPr id="668" name="Google Shape;668;p105"/>
          <p:cNvGrpSpPr/>
          <p:nvPr/>
        </p:nvGrpSpPr>
        <p:grpSpPr>
          <a:xfrm>
            <a:off x="4202550" y="994173"/>
            <a:ext cx="738900" cy="738900"/>
            <a:chOff x="4202550" y="994173"/>
            <a:chExt cx="738900" cy="738900"/>
          </a:xfrm>
        </p:grpSpPr>
        <p:sp>
          <p:nvSpPr>
            <p:cNvPr id="669" name="Google Shape;669;p105"/>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0" name="Google Shape;670;p105"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06"/>
          <p:cNvSpPr txBox="1"/>
          <p:nvPr/>
        </p:nvSpPr>
        <p:spPr>
          <a:xfrm>
            <a:off x="501450" y="899375"/>
            <a:ext cx="7310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Recursos multimedia</a:t>
            </a:r>
            <a:endParaRPr b="1" sz="4000">
              <a:solidFill>
                <a:schemeClr val="dk1"/>
              </a:solidFill>
              <a:latin typeface="DM Sans"/>
              <a:ea typeface="DM Sans"/>
              <a:cs typeface="DM Sans"/>
              <a:sym typeface="DM Sans"/>
            </a:endParaRPr>
          </a:p>
        </p:txBody>
      </p:sp>
      <p:grpSp>
        <p:nvGrpSpPr>
          <p:cNvPr id="676" name="Google Shape;676;p106"/>
          <p:cNvGrpSpPr/>
          <p:nvPr/>
        </p:nvGrpSpPr>
        <p:grpSpPr>
          <a:xfrm>
            <a:off x="457358" y="468285"/>
            <a:ext cx="431074" cy="431074"/>
            <a:chOff x="4202550" y="994173"/>
            <a:chExt cx="738900" cy="738900"/>
          </a:xfrm>
        </p:grpSpPr>
        <p:sp>
          <p:nvSpPr>
            <p:cNvPr id="677" name="Google Shape;677;p106"/>
            <p:cNvSpPr/>
            <p:nvPr/>
          </p:nvSpPr>
          <p:spPr>
            <a:xfrm>
              <a:off x="4202550" y="994173"/>
              <a:ext cx="738900" cy="738900"/>
            </a:xfrm>
            <a:prstGeom prst="ellips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pic>
          <p:nvPicPr>
            <p:cNvPr id="678" name="Google Shape;678;p106" title="ícono de material ampliado"/>
            <p:cNvPicPr preferRelativeResize="0"/>
            <p:nvPr/>
          </p:nvPicPr>
          <p:blipFill>
            <a:blip r:embed="rId3">
              <a:alphaModFix/>
            </a:blip>
            <a:stretch>
              <a:fillRect/>
            </a:stretch>
          </p:blipFill>
          <p:spPr>
            <a:xfrm>
              <a:off x="4346688" y="1138325"/>
              <a:ext cx="450600" cy="450600"/>
            </a:xfrm>
            <a:prstGeom prst="rect">
              <a:avLst/>
            </a:prstGeom>
            <a:noFill/>
            <a:ln>
              <a:noFill/>
            </a:ln>
          </p:spPr>
        </p:pic>
      </p:grpSp>
      <p:sp>
        <p:nvSpPr>
          <p:cNvPr id="679" name="Google Shape;679;p106"/>
          <p:cNvSpPr txBox="1"/>
          <p:nvPr/>
        </p:nvSpPr>
        <p:spPr>
          <a:xfrm>
            <a:off x="930550" y="468275"/>
            <a:ext cx="3199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600">
                <a:solidFill>
                  <a:schemeClr val="dk1"/>
                </a:solidFill>
                <a:latin typeface="DM Sans"/>
                <a:ea typeface="DM Sans"/>
                <a:cs typeface="DM Sans"/>
                <a:sym typeface="DM Sans"/>
              </a:rPr>
              <a:t>MATERIAL AMPLIADO</a:t>
            </a:r>
            <a:endParaRPr>
              <a:latin typeface="DM Sans"/>
              <a:ea typeface="DM Sans"/>
              <a:cs typeface="DM Sans"/>
              <a:sym typeface="DM Sans"/>
            </a:endParaRPr>
          </a:p>
        </p:txBody>
      </p:sp>
      <p:sp>
        <p:nvSpPr>
          <p:cNvPr id="680" name="Google Shape;680;p106"/>
          <p:cNvSpPr txBox="1"/>
          <p:nvPr/>
        </p:nvSpPr>
        <p:spPr>
          <a:xfrm>
            <a:off x="457350" y="1741975"/>
            <a:ext cx="6271200" cy="392400"/>
          </a:xfrm>
          <a:prstGeom prst="rect">
            <a:avLst/>
          </a:prstGeom>
          <a:noFill/>
          <a:ln>
            <a:noFill/>
          </a:ln>
        </p:spPr>
        <p:txBody>
          <a:bodyPr anchorCtr="0" anchor="t" bIns="91425" lIns="91425" spcFirstLastPara="1" rIns="91425" wrap="square" tIns="91425">
            <a:spAutoFit/>
          </a:bodyPr>
          <a:lstStyle/>
          <a:p>
            <a:pPr indent="-314325" lvl="0" marL="457200" rtl="0" algn="l">
              <a:lnSpc>
                <a:spcPct val="115000"/>
              </a:lnSpc>
              <a:spcBef>
                <a:spcPts val="0"/>
              </a:spcBef>
              <a:spcAft>
                <a:spcPts val="0"/>
              </a:spcAft>
              <a:buClr>
                <a:srgbClr val="EA90FF"/>
              </a:buClr>
              <a:buSzPts val="1350"/>
              <a:buFont typeface="Arial"/>
              <a:buChar char="✓"/>
            </a:pPr>
            <a:r>
              <a:rPr lang="en-GB" sz="1350" u="sng">
                <a:solidFill>
                  <a:srgbClr val="83AEFB"/>
                </a:solidFill>
                <a:latin typeface="DM Sans"/>
                <a:ea typeface="DM Sans"/>
                <a:cs typeface="DM Sans"/>
                <a:sym typeface="DM Sans"/>
                <a:hlinkClick r:id="rId4">
                  <a:extLst>
                    <a:ext uri="{A12FA001-AC4F-418D-AE19-62706E023703}">
                      <ahyp:hlinkClr val="tx"/>
                    </a:ext>
                  </a:extLst>
                </a:hlinkClick>
              </a:rPr>
              <a:t>Documento ISTQB en Español - Página 23 a 24</a:t>
            </a:r>
            <a:endParaRPr b="1" sz="1350">
              <a:solidFill>
                <a:srgbClr val="999999"/>
              </a:solidFill>
              <a:latin typeface="DM Sans"/>
              <a:ea typeface="DM Sans"/>
              <a:cs typeface="DM Sans"/>
              <a:sym typeface="DM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107"/>
          <p:cNvSpPr txBox="1"/>
          <p:nvPr/>
        </p:nvSpPr>
        <p:spPr>
          <a:xfrm>
            <a:off x="2382900" y="2171550"/>
            <a:ext cx="4378200" cy="800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GB" sz="4000">
                <a:solidFill>
                  <a:srgbClr val="FFFFFF"/>
                </a:solidFill>
                <a:latin typeface="DM Sans"/>
                <a:ea typeface="DM Sans"/>
                <a:cs typeface="DM Sans"/>
                <a:sym typeface="DM Sans"/>
              </a:rPr>
              <a:t>Muchas gracias</a:t>
            </a:r>
            <a:r>
              <a:rPr b="1" lang="en-GB" sz="4000">
                <a:solidFill>
                  <a:srgbClr val="EAFF6A"/>
                </a:solidFill>
                <a:latin typeface="DM Sans"/>
                <a:ea typeface="DM Sans"/>
                <a:cs typeface="DM Sans"/>
                <a:sym typeface="DM Sans"/>
              </a:rPr>
              <a:t>.</a:t>
            </a:r>
            <a:endParaRPr sz="4000">
              <a:solidFill>
                <a:srgbClr val="EAFF6A"/>
              </a:solidFill>
              <a:latin typeface="DM Sans"/>
              <a:ea typeface="DM Sans"/>
              <a:cs typeface="DM Sans"/>
              <a:sym typeface="DM Sans"/>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9" name="Shape 689"/>
        <p:cNvGrpSpPr/>
        <p:nvPr/>
      </p:nvGrpSpPr>
      <p:grpSpPr>
        <a:xfrm>
          <a:off x="0" y="0"/>
          <a:ext cx="0" cy="0"/>
          <a:chOff x="0" y="0"/>
          <a:chExt cx="0" cy="0"/>
        </a:xfrm>
      </p:grpSpPr>
      <p:pic>
        <p:nvPicPr>
          <p:cNvPr id="690" name="Google Shape;690;p108"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09"/>
          <p:cNvSpPr txBox="1"/>
          <p:nvPr/>
        </p:nvSpPr>
        <p:spPr>
          <a:xfrm>
            <a:off x="1339500" y="693075"/>
            <a:ext cx="6465000" cy="10887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b="1" lang="en-GB" sz="4000">
                <a:solidFill>
                  <a:srgbClr val="EAFF6A"/>
                </a:solidFill>
                <a:latin typeface="Helvetica Neue"/>
                <a:ea typeface="Helvetica Neue"/>
                <a:cs typeface="Helvetica Neue"/>
                <a:sym typeface="Helvetica Neue"/>
              </a:rPr>
              <a:t>Resumen</a:t>
            </a:r>
            <a:r>
              <a:rPr b="1" lang="en-GB" sz="4000">
                <a:solidFill>
                  <a:srgbClr val="DEFC52"/>
                </a:solidFill>
                <a:latin typeface="Helvetica Neue"/>
                <a:ea typeface="Helvetica Neue"/>
                <a:cs typeface="Helvetica Neue"/>
                <a:sym typeface="Helvetica Neue"/>
              </a:rPr>
              <a:t> </a:t>
            </a:r>
            <a:endParaRPr b="1" sz="4000">
              <a:solidFill>
                <a:srgbClr val="DEFC52"/>
              </a:solidFill>
              <a:latin typeface="Helvetica Neue"/>
              <a:ea typeface="Helvetica Neue"/>
              <a:cs typeface="Helvetica Neue"/>
              <a:sym typeface="Helvetica Neue"/>
            </a:endParaRPr>
          </a:p>
          <a:p>
            <a:pPr indent="0" lvl="0" marL="0" rtl="0" algn="ctr">
              <a:lnSpc>
                <a:spcPct val="100000"/>
              </a:lnSpc>
              <a:spcBef>
                <a:spcPts val="0"/>
              </a:spcBef>
              <a:spcAft>
                <a:spcPts val="0"/>
              </a:spcAft>
              <a:buNone/>
            </a:pPr>
            <a:r>
              <a:rPr b="1" lang="en-GB" sz="4000">
                <a:solidFill>
                  <a:schemeClr val="lt1"/>
                </a:solidFill>
                <a:latin typeface="Helvetica Neue"/>
                <a:ea typeface="Helvetica Neue"/>
                <a:cs typeface="Helvetica Neue"/>
                <a:sym typeface="Helvetica Neue"/>
              </a:rPr>
              <a:t>de la clase hoy</a:t>
            </a:r>
            <a:endParaRPr sz="4000">
              <a:solidFill>
                <a:schemeClr val="lt1"/>
              </a:solidFill>
              <a:latin typeface="Helvetica Neue Light"/>
              <a:ea typeface="Helvetica Neue Light"/>
              <a:cs typeface="Helvetica Neue Light"/>
              <a:sym typeface="Helvetica Neue Light"/>
            </a:endParaRPr>
          </a:p>
        </p:txBody>
      </p:sp>
      <p:sp>
        <p:nvSpPr>
          <p:cNvPr id="696" name="Google Shape;696;p109"/>
          <p:cNvSpPr txBox="1"/>
          <p:nvPr/>
        </p:nvSpPr>
        <p:spPr>
          <a:xfrm>
            <a:off x="2109143" y="2502363"/>
            <a:ext cx="4925700" cy="1064700"/>
          </a:xfrm>
          <a:prstGeom prst="rect">
            <a:avLst/>
          </a:prstGeom>
          <a:noFill/>
          <a:ln>
            <a:noFill/>
          </a:ln>
        </p:spPr>
        <p:txBody>
          <a:bodyPr anchorCtr="0" anchor="t" bIns="91425" lIns="91425" spcFirstLastPara="1" rIns="91425" wrap="square" tIns="91425">
            <a:spAutoFit/>
          </a:bodyPr>
          <a:lstStyle/>
          <a:p>
            <a:pPr indent="-314325" lvl="0" marL="457200" marR="0" rtl="0" algn="l">
              <a:lnSpc>
                <a:spcPct val="100000"/>
              </a:lnSpc>
              <a:spcBef>
                <a:spcPts val="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Ambientes de Desarrollo y Builds</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0"/>
              </a:spcAft>
              <a:buClr>
                <a:srgbClr val="EAFF6A"/>
              </a:buClr>
              <a:buSzPts val="1350"/>
              <a:buFont typeface="DM Sans"/>
              <a:buChar char="✓"/>
            </a:pPr>
            <a:r>
              <a:rPr lang="en-GB" sz="1350">
                <a:solidFill>
                  <a:schemeClr val="lt1"/>
                </a:solidFill>
                <a:latin typeface="DM Sans"/>
                <a:ea typeface="DM Sans"/>
                <a:cs typeface="DM Sans"/>
                <a:sym typeface="DM Sans"/>
              </a:rPr>
              <a:t>Diferencia entre Error, Fallo y Defecto</a:t>
            </a:r>
            <a:endParaRPr sz="1350">
              <a:solidFill>
                <a:schemeClr val="lt1"/>
              </a:solidFill>
              <a:latin typeface="DM Sans"/>
              <a:ea typeface="DM Sans"/>
              <a:cs typeface="DM Sans"/>
              <a:sym typeface="DM Sans"/>
            </a:endParaRPr>
          </a:p>
          <a:p>
            <a:pPr indent="-314325" lvl="0" marL="457200" marR="0" rtl="0" algn="l">
              <a:lnSpc>
                <a:spcPct val="100000"/>
              </a:lnSpc>
              <a:spcBef>
                <a:spcPts val="1000"/>
              </a:spcBef>
              <a:spcAft>
                <a:spcPts val="1000"/>
              </a:spcAft>
              <a:buClr>
                <a:srgbClr val="EAFF6A"/>
              </a:buClr>
              <a:buSzPts val="1350"/>
              <a:buFont typeface="DM Sans"/>
              <a:buChar char="✓"/>
            </a:pPr>
            <a:r>
              <a:rPr lang="en-GB" sz="1350">
                <a:solidFill>
                  <a:schemeClr val="lt1"/>
                </a:solidFill>
                <a:latin typeface="DM Sans"/>
                <a:ea typeface="DM Sans"/>
                <a:cs typeface="DM Sans"/>
                <a:sym typeface="DM Sans"/>
              </a:rPr>
              <a:t>Clasificación de defectos</a:t>
            </a:r>
            <a:endParaRPr sz="1350">
              <a:solidFill>
                <a:schemeClr val="lt1"/>
              </a:solidFill>
              <a:latin typeface="DM Sans"/>
              <a:ea typeface="DM Sans"/>
              <a:cs typeface="DM Sans"/>
              <a:sym typeface="DM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8"/>
          <p:cNvSpPr txBox="1"/>
          <p:nvPr/>
        </p:nvSpPr>
        <p:spPr>
          <a:xfrm>
            <a:off x="473350" y="619525"/>
            <a:ext cx="8141100" cy="7389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Ambientes de desarrollo</a:t>
            </a:r>
            <a:endParaRPr b="1" sz="4000">
              <a:solidFill>
                <a:schemeClr val="dk1"/>
              </a:solidFill>
              <a:latin typeface="DM Sans"/>
              <a:ea typeface="DM Sans"/>
              <a:cs typeface="DM Sans"/>
              <a:sym typeface="DM Sans"/>
            </a:endParaRPr>
          </a:p>
        </p:txBody>
      </p:sp>
      <p:sp>
        <p:nvSpPr>
          <p:cNvPr id="189" name="Google Shape;189;p38"/>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Los ambientes de desarrollo son los espacios virtuales donde se pondrá a disposición lo desarrollado para que pueda ser testeado y corregido por los distintos equipos.</a:t>
            </a:r>
            <a:endParaRPr sz="1350">
              <a:latin typeface="DM Sans"/>
              <a:ea typeface="DM Sans"/>
              <a:cs typeface="DM Sans"/>
              <a:sym typeface="DM Sans"/>
            </a:endParaRPr>
          </a:p>
        </p:txBody>
      </p:sp>
      <p:sp>
        <p:nvSpPr>
          <p:cNvPr id="190" name="Google Shape;190;p38"/>
          <p:cNvSpPr txBox="1"/>
          <p:nvPr/>
        </p:nvSpPr>
        <p:spPr>
          <a:xfrm>
            <a:off x="4527575" y="1908175"/>
            <a:ext cx="38346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50">
                <a:solidFill>
                  <a:schemeClr val="dk1"/>
                </a:solidFill>
                <a:latin typeface="DM Sans"/>
                <a:ea typeface="DM Sans"/>
                <a:cs typeface="DM Sans"/>
                <a:sym typeface="DM Sans"/>
              </a:rPr>
              <a:t>Comprendemos que espacios virtuales serán computadoras, servidores, máquinas virtuales, etc...</a:t>
            </a:r>
            <a:endParaRPr sz="1350">
              <a:latin typeface="DM Sans"/>
              <a:ea typeface="DM Sans"/>
              <a:cs typeface="DM Sans"/>
              <a:sym typeface="DM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110"/>
          <p:cNvSpPr txBox="1"/>
          <p:nvPr/>
        </p:nvSpPr>
        <p:spPr>
          <a:xfrm>
            <a:off x="1461300" y="2216250"/>
            <a:ext cx="6221400" cy="711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3800">
                <a:solidFill>
                  <a:schemeClr val="dk1"/>
                </a:solidFill>
                <a:latin typeface="DM Sans"/>
                <a:ea typeface="DM Sans"/>
                <a:cs typeface="DM Sans"/>
                <a:sym typeface="DM Sans"/>
              </a:rPr>
              <a:t>Y recuerden…</a:t>
            </a:r>
            <a:endParaRPr b="1" sz="3800">
              <a:solidFill>
                <a:schemeClr val="dk1"/>
              </a:solidFill>
              <a:highlight>
                <a:srgbClr val="DEFC52"/>
              </a:highlight>
              <a:latin typeface="DM Sans"/>
              <a:ea typeface="DM Sans"/>
              <a:cs typeface="DM Sans"/>
              <a:sym typeface="DM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pic>
        <p:nvPicPr>
          <p:cNvPr id="706" name="Google Shape;706;p111"/>
          <p:cNvPicPr preferRelativeResize="0"/>
          <p:nvPr/>
        </p:nvPicPr>
        <p:blipFill rotWithShape="1">
          <a:blip r:embed="rId3">
            <a:alphaModFix/>
          </a:blip>
          <a:srcRect b="0" l="0" r="0" t="0"/>
          <a:stretch/>
        </p:blipFill>
        <p:spPr>
          <a:xfrm>
            <a:off x="2153349" y="377125"/>
            <a:ext cx="4837300" cy="4389251"/>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sp>
        <p:nvSpPr>
          <p:cNvPr id="711" name="Google Shape;711;p112"/>
          <p:cNvSpPr txBox="1"/>
          <p:nvPr/>
        </p:nvSpPr>
        <p:spPr>
          <a:xfrm>
            <a:off x="1461300" y="1925250"/>
            <a:ext cx="6221400" cy="12930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0"/>
              </a:spcBef>
              <a:spcAft>
                <a:spcPts val="0"/>
              </a:spcAft>
              <a:buNone/>
            </a:pPr>
            <a:r>
              <a:rPr b="1" lang="en-GB" sz="4000">
                <a:solidFill>
                  <a:srgbClr val="EAFF6A"/>
                </a:solidFill>
                <a:latin typeface="DM Sans"/>
                <a:ea typeface="DM Sans"/>
                <a:cs typeface="DM Sans"/>
                <a:sym typeface="DM Sans"/>
              </a:rPr>
              <a:t>Opina y valora</a:t>
            </a:r>
            <a:r>
              <a:rPr b="1" lang="en-GB" sz="4000">
                <a:solidFill>
                  <a:srgbClr val="DEFC52"/>
                </a:solidFill>
                <a:latin typeface="DM Sans"/>
                <a:ea typeface="DM Sans"/>
                <a:cs typeface="DM Sans"/>
                <a:sym typeface="DM Sans"/>
              </a:rPr>
              <a:t> </a:t>
            </a:r>
            <a:endParaRPr b="1" sz="4000">
              <a:solidFill>
                <a:srgbClr val="DEFC52"/>
              </a:solidFill>
              <a:latin typeface="DM Sans"/>
              <a:ea typeface="DM Sans"/>
              <a:cs typeface="DM Sans"/>
              <a:sym typeface="DM Sans"/>
            </a:endParaRPr>
          </a:p>
          <a:p>
            <a:pPr indent="0" lvl="0" marL="0" rtl="0" algn="ctr">
              <a:lnSpc>
                <a:spcPct val="90000"/>
              </a:lnSpc>
              <a:spcBef>
                <a:spcPts val="0"/>
              </a:spcBef>
              <a:spcAft>
                <a:spcPts val="0"/>
              </a:spcAft>
              <a:buNone/>
            </a:pPr>
            <a:r>
              <a:rPr b="1" lang="en-GB" sz="4000">
                <a:solidFill>
                  <a:schemeClr val="lt1"/>
                </a:solidFill>
                <a:latin typeface="DM Sans"/>
                <a:ea typeface="DM Sans"/>
                <a:cs typeface="DM Sans"/>
                <a:sym typeface="DM Sans"/>
              </a:rPr>
              <a:t>esta clase</a:t>
            </a:r>
            <a:endParaRPr b="1" sz="4000">
              <a:solidFill>
                <a:schemeClr val="lt1"/>
              </a:solidFill>
              <a:latin typeface="DM Sans"/>
              <a:ea typeface="DM Sans"/>
              <a:cs typeface="DM Sans"/>
              <a:sym typeface="DM Sans"/>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113" title="Hashtag &quot;democratizando la educación&quot;"/>
          <p:cNvPicPr preferRelativeResize="0"/>
          <p:nvPr/>
        </p:nvPicPr>
        <p:blipFill>
          <a:blip r:embed="rId3">
            <a:alphaModFix/>
          </a:blip>
          <a:stretch>
            <a:fillRect/>
          </a:stretch>
        </p:blipFill>
        <p:spPr>
          <a:xfrm>
            <a:off x="1609675" y="2410500"/>
            <a:ext cx="5924650" cy="322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39"/>
          <p:cNvSpPr txBox="1"/>
          <p:nvPr/>
        </p:nvSpPr>
        <p:spPr>
          <a:xfrm>
            <a:off x="473350" y="619525"/>
            <a:ext cx="8141100" cy="12930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b="1" lang="en-GB" sz="4000">
                <a:solidFill>
                  <a:schemeClr val="dk1"/>
                </a:solidFill>
                <a:latin typeface="DM Sans"/>
                <a:ea typeface="DM Sans"/>
                <a:cs typeface="DM Sans"/>
                <a:sym typeface="DM Sans"/>
              </a:rPr>
              <a:t>Características de a</a:t>
            </a:r>
            <a:r>
              <a:rPr b="1" lang="en-GB" sz="4000">
                <a:solidFill>
                  <a:schemeClr val="dk1"/>
                </a:solidFill>
                <a:latin typeface="DM Sans"/>
                <a:ea typeface="DM Sans"/>
                <a:cs typeface="DM Sans"/>
                <a:sym typeface="DM Sans"/>
              </a:rPr>
              <a:t>mbientes de desarrollo</a:t>
            </a:r>
            <a:endParaRPr b="1" sz="4000">
              <a:solidFill>
                <a:schemeClr val="dk1"/>
              </a:solidFill>
              <a:latin typeface="DM Sans"/>
              <a:ea typeface="DM Sans"/>
              <a:cs typeface="DM Sans"/>
              <a:sym typeface="DM Sans"/>
            </a:endParaRPr>
          </a:p>
        </p:txBody>
      </p:sp>
      <p:sp>
        <p:nvSpPr>
          <p:cNvPr id="196" name="Google Shape;196;p39"/>
          <p:cNvSpPr txBox="1"/>
          <p:nvPr/>
        </p:nvSpPr>
        <p:spPr>
          <a:xfrm>
            <a:off x="473350" y="1908175"/>
            <a:ext cx="3834600" cy="1015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latin typeface="DM Sans"/>
                <a:ea typeface="DM Sans"/>
                <a:cs typeface="DM Sans"/>
                <a:sym typeface="DM Sans"/>
              </a:rPr>
              <a:t>Cada ambiente posee una característica particular relacionada con las partes que se encuentran utilizándolo.</a:t>
            </a:r>
            <a:endParaRPr sz="1350">
              <a:latin typeface="DM Sans"/>
              <a:ea typeface="DM Sans"/>
              <a:cs typeface="DM Sans"/>
              <a:sym typeface="DM Sans"/>
            </a:endParaRPr>
          </a:p>
          <a:p>
            <a:pPr indent="0" lvl="0" marL="0" marR="0" rtl="0" algn="l">
              <a:lnSpc>
                <a:spcPct val="100000"/>
              </a:lnSpc>
              <a:spcBef>
                <a:spcPts val="0"/>
              </a:spcBef>
              <a:spcAft>
                <a:spcPts val="0"/>
              </a:spcAft>
              <a:buNone/>
            </a:pPr>
            <a:r>
              <a:t/>
            </a:r>
            <a:endParaRPr sz="1350">
              <a:latin typeface="DM Sans"/>
              <a:ea typeface="DM Sans"/>
              <a:cs typeface="DM Sans"/>
              <a:sym typeface="DM Sans"/>
            </a:endParaRPr>
          </a:p>
        </p:txBody>
      </p:sp>
      <p:sp>
        <p:nvSpPr>
          <p:cNvPr id="197" name="Google Shape;197;p39"/>
          <p:cNvSpPr txBox="1"/>
          <p:nvPr/>
        </p:nvSpPr>
        <p:spPr>
          <a:xfrm>
            <a:off x="4527575" y="1908175"/>
            <a:ext cx="3834600" cy="1431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None/>
            </a:pPr>
            <a:r>
              <a:rPr lang="en-GB" sz="1350">
                <a:solidFill>
                  <a:schemeClr val="dk1"/>
                </a:solidFill>
                <a:latin typeface="DM Sans"/>
                <a:ea typeface="DM Sans"/>
                <a:cs typeface="DM Sans"/>
                <a:sym typeface="DM Sans"/>
              </a:rPr>
              <a:t>Estos son:</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Accesibilidad,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Funcionalidad,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Salud del ambiente,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Potencia del equipo, </a:t>
            </a:r>
            <a:endParaRPr sz="1350">
              <a:solidFill>
                <a:schemeClr val="dk1"/>
              </a:solidFill>
              <a:latin typeface="DM Sans"/>
              <a:ea typeface="DM Sans"/>
              <a:cs typeface="DM Sans"/>
              <a:sym typeface="DM Sans"/>
            </a:endParaRPr>
          </a:p>
          <a:p>
            <a:pPr indent="-314325" lvl="0" marL="457200" marR="0" rtl="0" algn="l">
              <a:lnSpc>
                <a:spcPct val="100000"/>
              </a:lnSpc>
              <a:spcBef>
                <a:spcPts val="0"/>
              </a:spcBef>
              <a:spcAft>
                <a:spcPts val="0"/>
              </a:spcAft>
              <a:buClr>
                <a:srgbClr val="EA90FF"/>
              </a:buClr>
              <a:buSzPts val="1350"/>
              <a:buFont typeface="DM Sans"/>
              <a:buChar char="✓"/>
            </a:pPr>
            <a:r>
              <a:rPr lang="en-GB" sz="1350">
                <a:solidFill>
                  <a:schemeClr val="dk1"/>
                </a:solidFill>
                <a:latin typeface="DM Sans"/>
                <a:ea typeface="DM Sans"/>
                <a:cs typeface="DM Sans"/>
                <a:sym typeface="DM Sans"/>
              </a:rPr>
              <a:t>Etc...</a:t>
            </a:r>
            <a:endParaRPr sz="1350">
              <a:solidFill>
                <a:schemeClr val="dk1"/>
              </a:solidFill>
              <a:latin typeface="DM Sans"/>
              <a:ea typeface="DM Sans"/>
              <a:cs typeface="DM Sans"/>
              <a:sym typeface="DM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Coder">
  <a:themeElements>
    <a:clrScheme name="Simple Light">
      <a:dk1>
        <a:srgbClr val="000000"/>
      </a:dk1>
      <a:lt1>
        <a:srgbClr val="FFFFFF"/>
      </a:lt1>
      <a:dk2>
        <a:srgbClr val="595959"/>
      </a:dk2>
      <a:lt2>
        <a:srgbClr val="EEEEEE"/>
      </a:lt2>
      <a:accent1>
        <a:srgbClr val="9DF4E2"/>
      </a:accent1>
      <a:accent2>
        <a:srgbClr val="212121"/>
      </a:accent2>
      <a:accent3>
        <a:srgbClr val="78909C"/>
      </a:accent3>
      <a:accent4>
        <a:srgbClr val="EA90FF"/>
      </a:accent4>
      <a:accent5>
        <a:srgbClr val="83AEFB"/>
      </a:accent5>
      <a:accent6>
        <a:srgbClr val="EAFF6A"/>
      </a:accent6>
      <a:hlink>
        <a:srgbClr val="83AEF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